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7403d13f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7403d13f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7403d13f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7403d13f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7403d13f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7403d13f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7403d13f8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7403d13f8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7403d13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7403d13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7403d13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7403d13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latin typeface="Raleway"/>
                <a:ea typeface="Raleway"/>
                <a:cs typeface="Raleway"/>
                <a:sym typeface="Raleway"/>
              </a:rPr>
              <a:t>Rahasia</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latin typeface="Raleway"/>
                <a:ea typeface="Raleway"/>
                <a:cs typeface="Raleway"/>
                <a:sym typeface="Raleway"/>
              </a:rPr>
              <a:t>Disesuaikan untuk</a:t>
            </a:r>
            <a:r>
              <a:rPr lang="id" sz="600">
                <a:latin typeface="Raleway"/>
                <a:ea typeface="Raleway"/>
                <a:cs typeface="Raleway"/>
                <a:sym typeface="Raleway"/>
              </a:rPr>
              <a:t> </a:t>
            </a:r>
            <a:r>
              <a:rPr b="1" lang="id" sz="600">
                <a:latin typeface="Raleway"/>
                <a:ea typeface="Raleway"/>
                <a:cs typeface="Raleway"/>
                <a:sym typeface="Raleway"/>
              </a:rPr>
              <a:t>nama perusahaan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600">
                <a:latin typeface="Raleway"/>
                <a:ea typeface="Raleway"/>
                <a:cs typeface="Raleway"/>
                <a:sym typeface="Raleway"/>
              </a:rPr>
              <a:t>Versi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solidFill>
                  <a:srgbClr val="FFFFFF"/>
                </a:solidFill>
                <a:latin typeface="Raleway"/>
                <a:ea typeface="Raleway"/>
                <a:cs typeface="Raleway"/>
                <a:sym typeface="Raleway"/>
              </a:rPr>
              <a:t>Rahasia</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solidFill>
                  <a:srgbClr val="FFFFFF"/>
                </a:solidFill>
                <a:latin typeface="Raleway"/>
                <a:ea typeface="Raleway"/>
                <a:cs typeface="Raleway"/>
                <a:sym typeface="Raleway"/>
              </a:rPr>
              <a:t>Disesuaikan untuk </a:t>
            </a:r>
            <a:r>
              <a:rPr b="1" lang="id" sz="600">
                <a:solidFill>
                  <a:srgbClr val="FFFFFF"/>
                </a:solidFill>
                <a:latin typeface="Raleway"/>
                <a:ea typeface="Raleway"/>
                <a:cs typeface="Raleway"/>
                <a:sym typeface="Raleway"/>
              </a:rPr>
              <a:t>nama perusahaan</a:t>
            </a:r>
            <a:endParaRPr b="1"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600">
                <a:solidFill>
                  <a:srgbClr val="FFFFFF"/>
                </a:solidFill>
                <a:latin typeface="Raleway"/>
                <a:ea typeface="Raleway"/>
                <a:cs typeface="Raleway"/>
                <a:sym typeface="Raleway"/>
              </a:rPr>
              <a:t>Versi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id"/>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6.jpg"/><Relationship Id="rId5"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7.jp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4">
            <a:alphaModFix/>
          </a:blip>
          <a:stretch>
            <a:fillRect/>
          </a:stretch>
        </p:blipFill>
        <p:spPr>
          <a:xfrm>
            <a:off x="0" y="0"/>
            <a:ext cx="9143998" cy="5143503"/>
          </a:xfrm>
          <a:prstGeom prst="rect">
            <a:avLst/>
          </a:prstGeom>
          <a:noFill/>
          <a:ln>
            <a:noFill/>
          </a:ln>
        </p:spPr>
      </p:pic>
      <p:sp>
        <p:nvSpPr>
          <p:cNvPr id="177" name="Google Shape;177;p18"/>
          <p:cNvSpPr txBox="1"/>
          <p:nvPr>
            <p:ph type="ctrTitle"/>
          </p:nvPr>
        </p:nvSpPr>
        <p:spPr>
          <a:xfrm>
            <a:off x="357500" y="441975"/>
            <a:ext cx="8474100" cy="166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sz="3600">
                <a:solidFill>
                  <a:srgbClr val="000000"/>
                </a:solidFill>
              </a:rPr>
              <a:t>Word Sense Disambiguation Supervised &amp; Semi-Supervised Learning</a:t>
            </a:r>
            <a:endParaRPr sz="3600"/>
          </a:p>
        </p:txBody>
      </p:sp>
      <p:sp>
        <p:nvSpPr>
          <p:cNvPr id="178" name="Google Shape;178;p18"/>
          <p:cNvSpPr txBox="1"/>
          <p:nvPr>
            <p:ph idx="1" type="subTitle"/>
          </p:nvPr>
        </p:nvSpPr>
        <p:spPr>
          <a:xfrm>
            <a:off x="4034225" y="3923077"/>
            <a:ext cx="4890900" cy="93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id" sz="1400">
                <a:solidFill>
                  <a:srgbClr val="000000"/>
                </a:solidFill>
              </a:rPr>
              <a:t>Alifa Nur Azzami (1301154494)</a:t>
            </a:r>
            <a:endParaRPr b="1" sz="1400">
              <a:solidFill>
                <a:srgbClr val="000000"/>
              </a:solidFill>
            </a:endParaRPr>
          </a:p>
          <a:p>
            <a:pPr indent="0" lvl="0" marL="0" rtl="0" algn="r">
              <a:spcBef>
                <a:spcPts val="0"/>
              </a:spcBef>
              <a:spcAft>
                <a:spcPts val="0"/>
              </a:spcAft>
              <a:buNone/>
            </a:pPr>
            <a:r>
              <a:rPr b="1" lang="id" sz="1400">
                <a:solidFill>
                  <a:srgbClr val="000000"/>
                </a:solidFill>
              </a:rPr>
              <a:t>Briananda Adianti C (1301154674)</a:t>
            </a:r>
            <a:endParaRPr b="1" sz="1400">
              <a:solidFill>
                <a:srgbClr val="000000"/>
              </a:solidFill>
            </a:endParaRPr>
          </a:p>
          <a:p>
            <a:pPr indent="0" lvl="0" marL="0" rtl="0" algn="r">
              <a:spcBef>
                <a:spcPts val="0"/>
              </a:spcBef>
              <a:spcAft>
                <a:spcPts val="0"/>
              </a:spcAft>
              <a:buNone/>
            </a:pPr>
            <a:r>
              <a:rPr b="1" lang="id" sz="1400">
                <a:solidFill>
                  <a:srgbClr val="000000"/>
                </a:solidFill>
              </a:rPr>
              <a:t>Nabila Annisa P (1301150443)</a:t>
            </a:r>
            <a:endParaRPr b="1"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5" name="Shape 255"/>
        <p:cNvGrpSpPr/>
        <p:nvPr/>
      </p:nvGrpSpPr>
      <p:grpSpPr>
        <a:xfrm>
          <a:off x="0" y="0"/>
          <a:ext cx="0" cy="0"/>
          <a:chOff x="0" y="0"/>
          <a:chExt cx="0" cy="0"/>
        </a:xfrm>
      </p:grpSpPr>
      <p:sp>
        <p:nvSpPr>
          <p:cNvPr id="256" name="Google Shape;256;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t>Tujuan project</a:t>
            </a:r>
            <a:endParaRPr sz="1200"/>
          </a:p>
        </p:txBody>
      </p:sp>
      <p:sp>
        <p:nvSpPr>
          <p:cNvPr id="257" name="Google Shape;257;p28"/>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solidFill>
                  <a:srgbClr val="FFFFFF"/>
                </a:solidFill>
              </a:rPr>
              <a:t>Masukkan teks Anda di sini Masukkan teks Anda di sini Masukkan teks Anda di sini Masukkan teks Anda di sini Masukkan teks Anda di sini.</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Memahami </a:t>
            </a:r>
            <a:br>
              <a:rPr lang="id"/>
            </a:br>
            <a:r>
              <a:rPr lang="id"/>
              <a:t>pasar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Tren pasar</a:t>
            </a:r>
            <a:endParaRPr/>
          </a:p>
          <a:p>
            <a:pPr indent="0" lvl="0" marL="0" rtl="0" algn="l">
              <a:spcBef>
                <a:spcPts val="0"/>
              </a:spcBef>
              <a:spcAft>
                <a:spcPts val="0"/>
              </a:spcAft>
              <a:buNone/>
            </a:pPr>
            <a:r>
              <a:rPr b="0" lang="id"/>
              <a:t>01</a:t>
            </a:r>
            <a:endParaRPr b="0"/>
          </a:p>
        </p:txBody>
      </p:sp>
      <p:sp>
        <p:nvSpPr>
          <p:cNvPr id="268" name="Google Shape;268;p3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a:p>
            <a:pPr indent="0" lvl="0" marL="0" rtl="0" algn="l">
              <a:spcBef>
                <a:spcPts val="1600"/>
              </a:spcBef>
              <a:spcAft>
                <a:spcPts val="0"/>
              </a:spcAft>
              <a:buNone/>
            </a:pPr>
            <a:r>
              <a:rPr b="1" lang="id" sz="1100">
                <a:solidFill>
                  <a:schemeClr val="dk2"/>
                </a:solidFill>
              </a:rPr>
              <a:t>Implikasi Klien:</a:t>
            </a:r>
            <a:endParaRPr b="1" sz="1100">
              <a:solidFill>
                <a:schemeClr val="dk2"/>
              </a:solidFill>
            </a:endParaRPr>
          </a:p>
          <a:p>
            <a:pPr indent="0" lvl="0" marL="0" rtl="0" algn="l">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a:t>
            </a:r>
            <a:endParaRPr sz="1100"/>
          </a:p>
        </p:txBody>
      </p:sp>
      <p:pic>
        <p:nvPicPr>
          <p:cNvPr descr="QuickTip.jpg" id="269" name="Google Shape;269;p30"/>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70" name="Google Shape;270;p30"/>
          <p:cNvGrpSpPr/>
          <p:nvPr/>
        </p:nvGrpSpPr>
        <p:grpSpPr>
          <a:xfrm>
            <a:off x="5146750" y="3327825"/>
            <a:ext cx="1973700" cy="1119300"/>
            <a:chOff x="5146750" y="3327825"/>
            <a:chExt cx="1973700" cy="1119300"/>
          </a:xfrm>
        </p:grpSpPr>
        <p:sp>
          <p:nvSpPr>
            <p:cNvPr id="271" name="Google Shape;271;p30"/>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30"/>
            <p:cNvSpPr txBox="1"/>
            <p:nvPr/>
          </p:nvSpPr>
          <p:spPr>
            <a:xfrm>
              <a:off x="5281475" y="3430600"/>
              <a:ext cx="15969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200">
                  <a:solidFill>
                    <a:srgbClr val="FFFFFF"/>
                  </a:solidFill>
                </a:rPr>
                <a:t>TIPS CEPAT</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id" sz="700">
                  <a:solidFill>
                    <a:srgbClr val="D9F0FF"/>
                  </a:solidFill>
                </a:rPr>
                <a:t>Cobalah mengklik kanan pada foto dan gunakan "Ganti Foto" untuk menampilkan foto Anda sendiri.</a:t>
              </a:r>
              <a:endParaRPr sz="700">
                <a:solidFill>
                  <a:srgbClr val="D9F0FF"/>
                </a:solidFill>
              </a:endParaRPr>
            </a:p>
          </p:txBody>
        </p:sp>
      </p:grpSp>
      <p:pic>
        <p:nvPicPr>
          <p:cNvPr descr="shutterstock_368732306.jpg" id="273" name="Google Shape;273;p30"/>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Tren pasar</a:t>
            </a:r>
            <a:endParaRPr/>
          </a:p>
          <a:p>
            <a:pPr indent="0" lvl="0" marL="0" rtl="0" algn="l">
              <a:spcBef>
                <a:spcPts val="0"/>
              </a:spcBef>
              <a:spcAft>
                <a:spcPts val="0"/>
              </a:spcAft>
              <a:buNone/>
            </a:pPr>
            <a:r>
              <a:rPr b="0" lang="id"/>
              <a:t>02</a:t>
            </a:r>
            <a:endParaRPr b="0"/>
          </a:p>
        </p:txBody>
      </p:sp>
      <p:sp>
        <p:nvSpPr>
          <p:cNvPr id="279" name="Google Shape;279;p31"/>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a:p>
            <a:pPr indent="0" lvl="0" marL="0" rtl="0" algn="l">
              <a:spcBef>
                <a:spcPts val="1600"/>
              </a:spcBef>
              <a:spcAft>
                <a:spcPts val="0"/>
              </a:spcAft>
              <a:buNone/>
            </a:pPr>
            <a:r>
              <a:rPr b="1" lang="id" sz="1100">
                <a:solidFill>
                  <a:schemeClr val="dk2"/>
                </a:solidFill>
              </a:rPr>
              <a:t>Implikasi Klien:</a:t>
            </a:r>
            <a:endParaRPr b="1" sz="1100">
              <a:solidFill>
                <a:schemeClr val="dk2"/>
              </a:solidFill>
            </a:endParaRPr>
          </a:p>
          <a:p>
            <a:pPr indent="0" lvl="0" marL="0" rtl="0" algn="l">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a:t>
            </a:r>
            <a:endParaRPr sz="1100"/>
          </a:p>
        </p:txBody>
      </p:sp>
      <p:pic>
        <p:nvPicPr>
          <p:cNvPr descr="shutterstock_199014602.jpg" id="280" name="Google Shape;280;p31"/>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000000"/>
                </a:solidFill>
              </a:rPr>
              <a:t>Analisis tren</a:t>
            </a:r>
            <a:endParaRPr/>
          </a:p>
        </p:txBody>
      </p:sp>
      <p:sp>
        <p:nvSpPr>
          <p:cNvPr id="286" name="Google Shape;286;p32"/>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grpSp>
        <p:nvGrpSpPr>
          <p:cNvPr id="287" name="Google Shape;287;p32"/>
          <p:cNvGrpSpPr/>
          <p:nvPr/>
        </p:nvGrpSpPr>
        <p:grpSpPr>
          <a:xfrm>
            <a:off x="936487" y="2597895"/>
            <a:ext cx="7265875" cy="1739171"/>
            <a:chOff x="872477" y="2521699"/>
            <a:chExt cx="7399058" cy="1739171"/>
          </a:xfrm>
        </p:grpSpPr>
        <p:sp>
          <p:nvSpPr>
            <p:cNvPr id="288" name="Google Shape;288;p32"/>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872477" y="2521699"/>
              <a:ext cx="7399058" cy="1739171"/>
              <a:chOff x="830400" y="2729250"/>
              <a:chExt cx="7399058" cy="1531500"/>
            </a:xfrm>
          </p:grpSpPr>
          <p:cxnSp>
            <p:nvCxnSpPr>
              <p:cNvPr id="290" name="Google Shape;290;p32"/>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91" name="Google Shape;291;p32"/>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92" name="Google Shape;292;p32"/>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93" name="Google Shape;293;p32"/>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4" name="Google Shape;294;p32"/>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5" name="Google Shape;295;p32"/>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6" name="Google Shape;296;p32"/>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7" name="Google Shape;297;p32"/>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8" name="Google Shape;298;p32"/>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99" name="Google Shape;299;p32"/>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0" name="Google Shape;300;p32"/>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1" name="Google Shape;301;p32"/>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2" name="Google Shape;302;p32"/>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3" name="Google Shape;303;p32"/>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4" name="Google Shape;304;p32"/>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5" name="Google Shape;305;p32"/>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306" name="Google Shape;306;p32"/>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07" name="Google Shape;307;p32"/>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08" name="Google Shape;308;p32"/>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09" name="Google Shape;309;p32"/>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10" name="Google Shape;310;p32"/>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11" name="Google Shape;311;p32"/>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12" name="Google Shape;312;p32"/>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313" name="Google Shape;313;p32"/>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314" name="Google Shape;314;p32"/>
          <p:cNvSpPr txBox="1"/>
          <p:nvPr/>
        </p:nvSpPr>
        <p:spPr>
          <a:xfrm>
            <a:off x="1056675"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315" name="Google Shape;315;p32"/>
          <p:cNvSpPr txBox="1"/>
          <p:nvPr/>
        </p:nvSpPr>
        <p:spPr>
          <a:xfrm>
            <a:off x="1667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316" name="Google Shape;316;p32"/>
          <p:cNvSpPr txBox="1"/>
          <p:nvPr/>
        </p:nvSpPr>
        <p:spPr>
          <a:xfrm>
            <a:off x="2268023"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M</a:t>
            </a:r>
            <a:r>
              <a:rPr lang="id" sz="700">
                <a:solidFill>
                  <a:srgbClr val="666666"/>
                </a:solidFill>
                <a:latin typeface="Lato"/>
                <a:ea typeface="Lato"/>
                <a:cs typeface="Lato"/>
                <a:sym typeface="Lato"/>
              </a:rPr>
              <a:t>ar</a:t>
            </a:r>
            <a:endParaRPr sz="700">
              <a:solidFill>
                <a:srgbClr val="666666"/>
              </a:solidFill>
              <a:latin typeface="Lato"/>
              <a:ea typeface="Lato"/>
              <a:cs typeface="Lato"/>
              <a:sym typeface="Lato"/>
            </a:endParaRPr>
          </a:p>
        </p:txBody>
      </p:sp>
      <p:sp>
        <p:nvSpPr>
          <p:cNvPr id="317" name="Google Shape;317;p32"/>
          <p:cNvSpPr txBox="1"/>
          <p:nvPr/>
        </p:nvSpPr>
        <p:spPr>
          <a:xfrm>
            <a:off x="28727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318" name="Google Shape;318;p32"/>
          <p:cNvSpPr txBox="1"/>
          <p:nvPr/>
        </p:nvSpPr>
        <p:spPr>
          <a:xfrm>
            <a:off x="3471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Mei</a:t>
            </a:r>
            <a:endParaRPr sz="700">
              <a:solidFill>
                <a:srgbClr val="666666"/>
              </a:solidFill>
              <a:latin typeface="Lato"/>
              <a:ea typeface="Lato"/>
              <a:cs typeface="Lato"/>
              <a:sym typeface="Lato"/>
            </a:endParaRPr>
          </a:p>
        </p:txBody>
      </p:sp>
      <p:sp>
        <p:nvSpPr>
          <p:cNvPr id="319" name="Google Shape;319;p32"/>
          <p:cNvSpPr txBox="1"/>
          <p:nvPr/>
        </p:nvSpPr>
        <p:spPr>
          <a:xfrm>
            <a:off x="40804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320" name="Google Shape;320;p32"/>
          <p:cNvSpPr txBox="1"/>
          <p:nvPr/>
        </p:nvSpPr>
        <p:spPr>
          <a:xfrm>
            <a:off x="46858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321" name="Google Shape;321;p32"/>
          <p:cNvSpPr txBox="1"/>
          <p:nvPr/>
        </p:nvSpPr>
        <p:spPr>
          <a:xfrm>
            <a:off x="52885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Agt</a:t>
            </a:r>
            <a:endParaRPr sz="700">
              <a:solidFill>
                <a:srgbClr val="666666"/>
              </a:solidFill>
              <a:latin typeface="Lato"/>
              <a:ea typeface="Lato"/>
              <a:cs typeface="Lato"/>
              <a:sym typeface="Lato"/>
            </a:endParaRPr>
          </a:p>
        </p:txBody>
      </p:sp>
      <p:sp>
        <p:nvSpPr>
          <p:cNvPr id="322" name="Google Shape;322;p32"/>
          <p:cNvSpPr txBox="1"/>
          <p:nvPr/>
        </p:nvSpPr>
        <p:spPr>
          <a:xfrm>
            <a:off x="58939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Sept</a:t>
            </a:r>
            <a:endParaRPr sz="700">
              <a:solidFill>
                <a:srgbClr val="666666"/>
              </a:solidFill>
              <a:latin typeface="Lato"/>
              <a:ea typeface="Lato"/>
              <a:cs typeface="Lato"/>
              <a:sym typeface="Lato"/>
            </a:endParaRPr>
          </a:p>
        </p:txBody>
      </p:sp>
      <p:sp>
        <p:nvSpPr>
          <p:cNvPr id="323" name="Google Shape;323;p32"/>
          <p:cNvSpPr txBox="1"/>
          <p:nvPr/>
        </p:nvSpPr>
        <p:spPr>
          <a:xfrm>
            <a:off x="649930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Okt</a:t>
            </a:r>
            <a:endParaRPr sz="700">
              <a:solidFill>
                <a:srgbClr val="666666"/>
              </a:solidFill>
              <a:latin typeface="Lato"/>
              <a:ea typeface="Lato"/>
              <a:cs typeface="Lato"/>
              <a:sym typeface="Lato"/>
            </a:endParaRPr>
          </a:p>
        </p:txBody>
      </p:sp>
      <p:sp>
        <p:nvSpPr>
          <p:cNvPr id="324" name="Google Shape;324;p32"/>
          <p:cNvSpPr txBox="1"/>
          <p:nvPr/>
        </p:nvSpPr>
        <p:spPr>
          <a:xfrm>
            <a:off x="71020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325" name="Google Shape;325;p32"/>
          <p:cNvSpPr txBox="1"/>
          <p:nvPr/>
        </p:nvSpPr>
        <p:spPr>
          <a:xfrm>
            <a:off x="7709250" y="4267630"/>
            <a:ext cx="385800" cy="25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rgbClr val="000000"/>
              </a:buClr>
              <a:buSzPts val="1100"/>
              <a:buFont typeface="Arial"/>
              <a:buNone/>
            </a:pPr>
            <a:r>
              <a:rPr lang="id" sz="700">
                <a:solidFill>
                  <a:srgbClr val="666666"/>
                </a:solidFill>
                <a:latin typeface="Lato"/>
                <a:ea typeface="Lato"/>
                <a:cs typeface="Lato"/>
                <a:sym typeface="Lato"/>
              </a:rPr>
              <a:t>Des</a:t>
            </a:r>
            <a:endParaRPr sz="700">
              <a:solidFill>
                <a:srgbClr val="666666"/>
              </a:solidFill>
              <a:latin typeface="Lato"/>
              <a:ea typeface="Lato"/>
              <a:cs typeface="Lato"/>
              <a:sym typeface="Lato"/>
            </a:endParaRPr>
          </a:p>
        </p:txBody>
      </p:sp>
      <p:sp>
        <p:nvSpPr>
          <p:cNvPr id="326" name="Google Shape;326;p32"/>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327" name="Google Shape;327;p32"/>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328" name="Google Shape;328;p32"/>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329" name="Google Shape;329;p32"/>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330" name="Google Shape;330;p32"/>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331" name="Google Shape;331;p32"/>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332" name="Google Shape;332;p32"/>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2"/>
          <p:cNvGrpSpPr/>
          <p:nvPr/>
        </p:nvGrpSpPr>
        <p:grpSpPr>
          <a:xfrm>
            <a:off x="3933150" y="4513371"/>
            <a:ext cx="1283051" cy="251704"/>
            <a:chOff x="3933150" y="4513371"/>
            <a:chExt cx="1283051" cy="251704"/>
          </a:xfrm>
        </p:grpSpPr>
        <p:sp>
          <p:nvSpPr>
            <p:cNvPr id="357" name="Google Shape;357;p32"/>
            <p:cNvSpPr/>
            <p:nvPr/>
          </p:nvSpPr>
          <p:spPr>
            <a:xfrm>
              <a:off x="4007591" y="4626692"/>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nvSpPr>
          <p:spPr>
            <a:xfrm>
              <a:off x="3933150" y="4513375"/>
              <a:ext cx="598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id" sz="700">
                  <a:solidFill>
                    <a:srgbClr val="000000"/>
                  </a:solidFill>
                  <a:latin typeface="Lato"/>
                  <a:ea typeface="Lato"/>
                  <a:cs typeface="Lato"/>
                  <a:sym typeface="Lato"/>
                </a:rPr>
                <a:t>Tren 01</a:t>
              </a:r>
              <a:endParaRPr sz="700">
                <a:solidFill>
                  <a:srgbClr val="000000"/>
                </a:solidFill>
                <a:latin typeface="Lato"/>
                <a:ea typeface="Lato"/>
                <a:cs typeface="Lato"/>
                <a:sym typeface="Lato"/>
              </a:endParaRPr>
            </a:p>
          </p:txBody>
        </p:sp>
        <p:sp>
          <p:nvSpPr>
            <p:cNvPr id="359" name="Google Shape;359;p32"/>
            <p:cNvSpPr/>
            <p:nvPr/>
          </p:nvSpPr>
          <p:spPr>
            <a:xfrm>
              <a:off x="4607537" y="4626692"/>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txBox="1"/>
            <p:nvPr/>
          </p:nvSpPr>
          <p:spPr>
            <a:xfrm>
              <a:off x="4651001" y="4513371"/>
              <a:ext cx="565200" cy="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id" sz="700">
                  <a:solidFill>
                    <a:srgbClr val="000000"/>
                  </a:solidFill>
                  <a:latin typeface="Lato"/>
                  <a:ea typeface="Lato"/>
                  <a:cs typeface="Lato"/>
                  <a:sym typeface="Lato"/>
                </a:rPr>
                <a:t>Tren 0</a:t>
              </a:r>
              <a:r>
                <a:rPr lang="id" sz="700">
                  <a:latin typeface="Lato"/>
                  <a:ea typeface="Lato"/>
                  <a:cs typeface="Lato"/>
                  <a:sym typeface="Lato"/>
                </a:rPr>
                <a:t>2</a:t>
              </a:r>
              <a:endParaRPr sz="700">
                <a:solidFill>
                  <a:srgbClr val="000000"/>
                </a:solidFill>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3"/>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sp>
        <p:nvSpPr>
          <p:cNvPr id="366" name="Google Shape;366;p33"/>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id" sz="800">
                <a:solidFill>
                  <a:schemeClr val="dk1"/>
                </a:solidFill>
                <a:latin typeface="Lato"/>
                <a:ea typeface="Lato"/>
                <a:cs typeface="Lato"/>
                <a:sym typeface="Lato"/>
              </a:rPr>
              <a:t>Tren 01 </a:t>
            </a:r>
            <a:endParaRPr sz="800">
              <a:solidFill>
                <a:schemeClr val="dk1"/>
              </a:solidFill>
              <a:latin typeface="Lato"/>
              <a:ea typeface="Lato"/>
              <a:cs typeface="Lato"/>
              <a:sym typeface="Lato"/>
            </a:endParaRPr>
          </a:p>
        </p:txBody>
      </p:sp>
      <p:sp>
        <p:nvSpPr>
          <p:cNvPr id="367" name="Google Shape;367;p33"/>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id"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68" name="Google Shape;368;p33"/>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id" sz="800">
                <a:solidFill>
                  <a:schemeClr val="accent1"/>
                </a:solidFill>
                <a:latin typeface="Lato"/>
                <a:ea typeface="Lato"/>
                <a:cs typeface="Lato"/>
                <a:sym typeface="Lato"/>
              </a:rPr>
              <a:t>Masukkan teks Anda di sini Masukkan teks Anda di sini Masukkan teks Anda di sini.</a:t>
            </a:r>
            <a:endParaRPr sz="800">
              <a:solidFill>
                <a:schemeClr val="accent1"/>
              </a:solidFill>
              <a:latin typeface="Lato"/>
              <a:ea typeface="Lato"/>
              <a:cs typeface="Lato"/>
              <a:sym typeface="Lato"/>
            </a:endParaRPr>
          </a:p>
        </p:txBody>
      </p:sp>
      <p:sp>
        <p:nvSpPr>
          <p:cNvPr id="369" name="Google Shape;369;p33"/>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id" sz="800">
                <a:solidFill>
                  <a:schemeClr val="accent3"/>
                </a:solidFill>
                <a:latin typeface="Lato"/>
                <a:ea typeface="Lato"/>
                <a:cs typeface="Lato"/>
                <a:sym typeface="Lato"/>
              </a:rPr>
              <a:t>Tren 02 </a:t>
            </a:r>
            <a:endParaRPr sz="800">
              <a:solidFill>
                <a:schemeClr val="accent3"/>
              </a:solidFill>
              <a:latin typeface="Lato"/>
              <a:ea typeface="Lato"/>
              <a:cs typeface="Lato"/>
              <a:sym typeface="Lato"/>
            </a:endParaRPr>
          </a:p>
        </p:txBody>
      </p:sp>
      <p:sp>
        <p:nvSpPr>
          <p:cNvPr id="370" name="Google Shape;370;p33"/>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id"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71" name="Google Shape;371;p33"/>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id" sz="800">
                <a:solidFill>
                  <a:schemeClr val="accent1"/>
                </a:solidFill>
                <a:latin typeface="Lato"/>
                <a:ea typeface="Lato"/>
                <a:cs typeface="Lato"/>
                <a:sym typeface="Lato"/>
              </a:rPr>
              <a:t>Masukkan teks Anda di sini Masukkan teks Anda di sini Masukkan teks Anda di sini.</a:t>
            </a:r>
            <a:endParaRPr sz="800">
              <a:solidFill>
                <a:schemeClr val="accent1"/>
              </a:solidFill>
              <a:latin typeface="Lato"/>
              <a:ea typeface="Lato"/>
              <a:cs typeface="Lato"/>
              <a:sym typeface="Lato"/>
            </a:endParaRPr>
          </a:p>
          <a:p>
            <a:pPr indent="0" lvl="0" marL="0" rtl="0" algn="l">
              <a:lnSpc>
                <a:spcPct val="115000"/>
              </a:lnSpc>
              <a:spcBef>
                <a:spcPts val="160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grpSp>
        <p:nvGrpSpPr>
          <p:cNvPr id="372" name="Google Shape;372;p33"/>
          <p:cNvGrpSpPr/>
          <p:nvPr/>
        </p:nvGrpSpPr>
        <p:grpSpPr>
          <a:xfrm>
            <a:off x="830389" y="2421425"/>
            <a:ext cx="5849592" cy="891075"/>
            <a:chOff x="830389" y="2345225"/>
            <a:chExt cx="5849592" cy="891075"/>
          </a:xfrm>
        </p:grpSpPr>
        <p:sp>
          <p:nvSpPr>
            <p:cNvPr id="373" name="Google Shape;373;p33"/>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3"/>
          <p:cNvGrpSpPr/>
          <p:nvPr/>
        </p:nvGrpSpPr>
        <p:grpSpPr>
          <a:xfrm>
            <a:off x="830514" y="3731400"/>
            <a:ext cx="5849467" cy="891075"/>
            <a:chOff x="830514" y="3655200"/>
            <a:chExt cx="5849467" cy="891075"/>
          </a:xfrm>
        </p:grpSpPr>
        <p:sp>
          <p:nvSpPr>
            <p:cNvPr id="474" name="Google Shape;474;p33"/>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34"/>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Target audiens</a:t>
            </a:r>
            <a:endParaRPr/>
          </a:p>
        </p:txBody>
      </p:sp>
      <p:sp>
        <p:nvSpPr>
          <p:cNvPr id="579" name="Google Shape;579;p34"/>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a:t>
            </a:r>
            <a:endParaRPr sz="1100"/>
          </a:p>
        </p:txBody>
      </p:sp>
      <p:sp>
        <p:nvSpPr>
          <p:cNvPr id="580" name="Google Shape;580;p34"/>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d" sz="1000">
                <a:solidFill>
                  <a:schemeClr val="dk1"/>
                </a:solidFill>
                <a:latin typeface="Lato"/>
                <a:ea typeface="Lato"/>
                <a:cs typeface="Lato"/>
                <a:sym typeface="Lato"/>
              </a:rPr>
              <a:t>01    | </a:t>
            </a:r>
            <a:r>
              <a:rPr lang="id" sz="1000">
                <a:solidFill>
                  <a:srgbClr val="000000"/>
                </a:solidFill>
                <a:latin typeface="Lato"/>
                <a:ea typeface="Lato"/>
                <a:cs typeface="Lato"/>
                <a:sym typeface="Lato"/>
              </a:rPr>
              <a:t>   </a:t>
            </a:r>
            <a:r>
              <a:rPr lang="id" sz="1000">
                <a:latin typeface="Lato"/>
                <a:ea typeface="Lato"/>
                <a:cs typeface="Lato"/>
                <a:sym typeface="Lato"/>
              </a:rPr>
              <a:t>Masukkan teks Anda di sini</a:t>
            </a:r>
            <a:endParaRPr/>
          </a:p>
        </p:txBody>
      </p:sp>
      <p:sp>
        <p:nvSpPr>
          <p:cNvPr id="581" name="Google Shape;581;p34"/>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d" sz="1000">
                <a:solidFill>
                  <a:schemeClr val="dk1"/>
                </a:solidFill>
                <a:latin typeface="Lato"/>
                <a:ea typeface="Lato"/>
                <a:cs typeface="Lato"/>
                <a:sym typeface="Lato"/>
              </a:rPr>
              <a:t>02    |</a:t>
            </a:r>
            <a:r>
              <a:rPr b="1" lang="id" sz="1000">
                <a:solidFill>
                  <a:srgbClr val="CCCCCC"/>
                </a:solidFill>
                <a:latin typeface="Lato"/>
                <a:ea typeface="Lato"/>
                <a:cs typeface="Lato"/>
                <a:sym typeface="Lato"/>
              </a:rPr>
              <a:t> </a:t>
            </a:r>
            <a:r>
              <a:rPr lang="id" sz="1000">
                <a:solidFill>
                  <a:srgbClr val="53C6A1"/>
                </a:solidFill>
                <a:latin typeface="Lato"/>
                <a:ea typeface="Lato"/>
                <a:cs typeface="Lato"/>
                <a:sym typeface="Lato"/>
              </a:rPr>
              <a:t> </a:t>
            </a:r>
            <a:r>
              <a:rPr lang="id" sz="1000">
                <a:solidFill>
                  <a:srgbClr val="000000"/>
                </a:solidFill>
                <a:latin typeface="Lato"/>
                <a:ea typeface="Lato"/>
                <a:cs typeface="Lato"/>
                <a:sym typeface="Lato"/>
              </a:rPr>
              <a:t>  </a:t>
            </a:r>
            <a:r>
              <a:rPr lang="id" sz="1000">
                <a:latin typeface="Lato"/>
                <a:ea typeface="Lato"/>
                <a:cs typeface="Lato"/>
                <a:sym typeface="Lato"/>
              </a:rPr>
              <a:t>Masukkan teks Anda di sini Masukkan teks Anda di sini</a:t>
            </a:r>
            <a:endParaRPr/>
          </a:p>
        </p:txBody>
      </p:sp>
      <p:sp>
        <p:nvSpPr>
          <p:cNvPr id="582" name="Google Shape;582;p34"/>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d" sz="1000">
                <a:solidFill>
                  <a:schemeClr val="dk1"/>
                </a:solidFill>
                <a:latin typeface="Lato"/>
                <a:ea typeface="Lato"/>
                <a:cs typeface="Lato"/>
                <a:sym typeface="Lato"/>
              </a:rPr>
              <a:t>03    |</a:t>
            </a:r>
            <a:r>
              <a:rPr b="1" lang="id" sz="1000">
                <a:solidFill>
                  <a:srgbClr val="CCCCCC"/>
                </a:solidFill>
                <a:latin typeface="Lato"/>
                <a:ea typeface="Lato"/>
                <a:cs typeface="Lato"/>
                <a:sym typeface="Lato"/>
              </a:rPr>
              <a:t> </a:t>
            </a:r>
            <a:r>
              <a:rPr lang="id" sz="1000">
                <a:solidFill>
                  <a:srgbClr val="000000"/>
                </a:solidFill>
                <a:latin typeface="Lato"/>
                <a:ea typeface="Lato"/>
                <a:cs typeface="Lato"/>
                <a:sym typeface="Lato"/>
              </a:rPr>
              <a:t>   </a:t>
            </a:r>
            <a:r>
              <a:rPr lang="id" sz="1000">
                <a:latin typeface="Lato"/>
                <a:ea typeface="Lato"/>
                <a:cs typeface="Lato"/>
                <a:sym typeface="Lato"/>
              </a:rPr>
              <a:t>Masukkan teks Anda di sini Masukkan teks Anda di sini</a:t>
            </a:r>
            <a:endParaRPr/>
          </a:p>
        </p:txBody>
      </p:sp>
      <p:sp>
        <p:nvSpPr>
          <p:cNvPr id="583" name="Google Shape;583;p34"/>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d" sz="1000">
                <a:solidFill>
                  <a:schemeClr val="dk1"/>
                </a:solidFill>
                <a:latin typeface="Lato"/>
                <a:ea typeface="Lato"/>
                <a:cs typeface="Lato"/>
                <a:sym typeface="Lato"/>
              </a:rPr>
              <a:t>04    |</a:t>
            </a:r>
            <a:r>
              <a:rPr b="1" lang="id" sz="1000">
                <a:solidFill>
                  <a:srgbClr val="000000"/>
                </a:solidFill>
                <a:latin typeface="Lato"/>
                <a:ea typeface="Lato"/>
                <a:cs typeface="Lato"/>
                <a:sym typeface="Lato"/>
              </a:rPr>
              <a:t> </a:t>
            </a:r>
            <a:r>
              <a:rPr lang="id" sz="1000">
                <a:solidFill>
                  <a:srgbClr val="000000"/>
                </a:solidFill>
                <a:latin typeface="Lato"/>
                <a:ea typeface="Lato"/>
                <a:cs typeface="Lato"/>
                <a:sym typeface="Lato"/>
              </a:rPr>
              <a:t>   </a:t>
            </a:r>
            <a:r>
              <a:rPr lang="id" sz="1000">
                <a:latin typeface="Lato"/>
                <a:ea typeface="Lato"/>
                <a:cs typeface="Lato"/>
                <a:sym typeface="Lato"/>
              </a:rPr>
              <a:t>Masukkan teks Anda di sini Masukkan teks Anda di sini</a:t>
            </a:r>
            <a:endParaRPr sz="1000">
              <a:solidFill>
                <a:srgbClr val="000000"/>
              </a:solidFill>
              <a:latin typeface="Lato"/>
              <a:ea typeface="Lato"/>
              <a:cs typeface="Lato"/>
              <a:sym typeface="Lato"/>
            </a:endParaRPr>
          </a:p>
        </p:txBody>
      </p:sp>
      <p:sp>
        <p:nvSpPr>
          <p:cNvPr id="584" name="Google Shape;584;p34"/>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d" sz="1000">
                <a:solidFill>
                  <a:schemeClr val="dk1"/>
                </a:solidFill>
                <a:latin typeface="Lato"/>
                <a:ea typeface="Lato"/>
                <a:cs typeface="Lato"/>
                <a:sym typeface="Lato"/>
              </a:rPr>
              <a:t>05    | </a:t>
            </a:r>
            <a:r>
              <a:rPr lang="id" sz="1000">
                <a:solidFill>
                  <a:srgbClr val="53C6A1"/>
                </a:solidFill>
                <a:latin typeface="Lato"/>
                <a:ea typeface="Lato"/>
                <a:cs typeface="Lato"/>
                <a:sym typeface="Lato"/>
              </a:rPr>
              <a:t>   </a:t>
            </a:r>
            <a:r>
              <a:rPr lang="id" sz="1000">
                <a:latin typeface="Lato"/>
                <a:ea typeface="Lato"/>
                <a:cs typeface="Lato"/>
                <a:sym typeface="Lato"/>
              </a:rPr>
              <a:t>Masukkan teks Anda di sini</a:t>
            </a:r>
            <a:endParaRPr/>
          </a:p>
        </p:txBody>
      </p:sp>
      <p:pic>
        <p:nvPicPr>
          <p:cNvPr descr="offset_comp_267026.jpg" id="585" name="Google Shape;585;p34"/>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86" name="Google Shape;586;p34"/>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87" name="Google Shape;587;p34"/>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91" name="Shape 591"/>
        <p:cNvGrpSpPr/>
        <p:nvPr/>
      </p:nvGrpSpPr>
      <p:grpSpPr>
        <a:xfrm>
          <a:off x="0" y="0"/>
          <a:ext cx="0" cy="0"/>
          <a:chOff x="0" y="0"/>
          <a:chExt cx="0" cy="0"/>
        </a:xfrm>
      </p:grpSpPr>
      <p:sp>
        <p:nvSpPr>
          <p:cNvPr id="592" name="Google Shape;592;p3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t>Usulan solusi</a:t>
            </a:r>
            <a:endParaRPr sz="1200"/>
          </a:p>
        </p:txBody>
      </p:sp>
      <p:sp>
        <p:nvSpPr>
          <p:cNvPr id="593" name="Google Shape;593;p35"/>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solidFill>
                  <a:srgbClr val="FFFFFF"/>
                </a:solidFill>
              </a:rPr>
              <a:t>Masukkan teks Anda di sini Masukkan teks Anda di sini Masukkan teks Anda di sini Masukkan teks Anda di sini Masukkan teks Anda di sini.</a:t>
            </a:r>
            <a:endParaRPr sz="3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36"/>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Proses</a:t>
            </a:r>
            <a:endParaRPr sz="1000"/>
          </a:p>
        </p:txBody>
      </p:sp>
      <p:pic>
        <p:nvPicPr>
          <p:cNvPr descr="shutterstock_227447065.jpg" id="599" name="Google Shape;599;p36"/>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600" name="Google Shape;600;p36"/>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3000">
                <a:solidFill>
                  <a:srgbClr val="FFFFFF"/>
                </a:solidFill>
                <a:latin typeface="Lato"/>
                <a:ea typeface="Lato"/>
                <a:cs typeface="Lato"/>
                <a:sym typeface="Lato"/>
              </a:rPr>
              <a:t>01</a:t>
            </a:r>
            <a:r>
              <a:rPr b="1" lang="id"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601" name="Google Shape;601;p36"/>
          <p:cNvGrpSpPr/>
          <p:nvPr/>
        </p:nvGrpSpPr>
        <p:grpSpPr>
          <a:xfrm>
            <a:off x="830400" y="3274596"/>
            <a:ext cx="2501700" cy="1353953"/>
            <a:chOff x="830400" y="3274596"/>
            <a:chExt cx="2501700" cy="1353953"/>
          </a:xfrm>
        </p:grpSpPr>
        <p:sp>
          <p:nvSpPr>
            <p:cNvPr id="602" name="Google Shape;602;p36"/>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6"/>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1000"/>
              <a:t>Masukkan teks Anda di sini</a:t>
            </a:r>
            <a:endParaRPr sz="1000"/>
          </a:p>
        </p:txBody>
      </p:sp>
      <p:sp>
        <p:nvSpPr>
          <p:cNvPr id="605" name="Google Shape;605;p36"/>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800"/>
              <a:t>Masukkan teks Anda di sini Masukkan teks Anda di sini Masukkan teks Anda di sini Masukkan teks Anda di sini.</a:t>
            </a:r>
            <a:endParaRPr sz="800"/>
          </a:p>
        </p:txBody>
      </p:sp>
      <p:pic>
        <p:nvPicPr>
          <p:cNvPr descr="shutterstock_425821354.jpg" id="606" name="Google Shape;606;p36"/>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607" name="Google Shape;607;p36"/>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3000">
                <a:solidFill>
                  <a:srgbClr val="FFFFFF"/>
                </a:solidFill>
                <a:latin typeface="Lato"/>
                <a:ea typeface="Lato"/>
                <a:cs typeface="Lato"/>
                <a:sym typeface="Lato"/>
              </a:rPr>
              <a:t>0</a:t>
            </a:r>
            <a:r>
              <a:rPr b="1" lang="id"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608" name="Google Shape;608;p36"/>
          <p:cNvGrpSpPr/>
          <p:nvPr/>
        </p:nvGrpSpPr>
        <p:grpSpPr>
          <a:xfrm flipH="1" rot="10800000">
            <a:off x="3332867" y="2091171"/>
            <a:ext cx="2501700" cy="1353953"/>
            <a:chOff x="830400" y="3274596"/>
            <a:chExt cx="2501700" cy="1353953"/>
          </a:xfrm>
        </p:grpSpPr>
        <p:sp>
          <p:nvSpPr>
            <p:cNvPr id="609" name="Google Shape;609;p36"/>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6"/>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1000"/>
              <a:t>Masukkan teks Anda di sini</a:t>
            </a:r>
            <a:endParaRPr sz="1000"/>
          </a:p>
        </p:txBody>
      </p:sp>
      <p:sp>
        <p:nvSpPr>
          <p:cNvPr id="612" name="Google Shape;612;p36"/>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800"/>
              <a:t>Masukkan teks Anda di sini Masukkan teks Anda di sini Masukkan teks Anda di sini Masukkan teks Anda di sini.</a:t>
            </a:r>
            <a:endParaRPr sz="800"/>
          </a:p>
          <a:p>
            <a:pPr indent="0" lvl="0" marL="0" rtl="0" algn="l">
              <a:lnSpc>
                <a:spcPct val="115000"/>
              </a:lnSpc>
              <a:spcBef>
                <a:spcPts val="1600"/>
              </a:spcBef>
              <a:spcAft>
                <a:spcPts val="1600"/>
              </a:spcAft>
              <a:buNone/>
            </a:pPr>
            <a:r>
              <a:t/>
            </a:r>
            <a:endParaRPr sz="800"/>
          </a:p>
        </p:txBody>
      </p:sp>
      <p:pic>
        <p:nvPicPr>
          <p:cNvPr descr="shutterstock_512483578.jpg" id="613" name="Google Shape;613;p36"/>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614" name="Google Shape;614;p36"/>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id" sz="3000">
                <a:solidFill>
                  <a:srgbClr val="FFFFFF"/>
                </a:solidFill>
                <a:latin typeface="Lato"/>
                <a:ea typeface="Lato"/>
                <a:cs typeface="Lato"/>
                <a:sym typeface="Lato"/>
              </a:rPr>
              <a:t>0</a:t>
            </a:r>
            <a:r>
              <a:rPr b="1" lang="id"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615" name="Google Shape;615;p36"/>
          <p:cNvGrpSpPr/>
          <p:nvPr/>
        </p:nvGrpSpPr>
        <p:grpSpPr>
          <a:xfrm>
            <a:off x="5832591" y="3274596"/>
            <a:ext cx="2501700" cy="1353953"/>
            <a:chOff x="830400" y="3274596"/>
            <a:chExt cx="2501700" cy="1353953"/>
          </a:xfrm>
        </p:grpSpPr>
        <p:sp>
          <p:nvSpPr>
            <p:cNvPr id="616" name="Google Shape;616;p36"/>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6"/>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1000"/>
              <a:t>Masukkan teks Anda di sini</a:t>
            </a:r>
            <a:endParaRPr sz="1000"/>
          </a:p>
        </p:txBody>
      </p:sp>
      <p:sp>
        <p:nvSpPr>
          <p:cNvPr id="619" name="Google Shape;619;p36"/>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800"/>
              <a:t>Masukkan teks Anda di sini Masukkan teks Anda di sini Masukkan teks Anda di sini Masukkan teks Anda di sini.</a:t>
            </a:r>
            <a:endParaRPr sz="800"/>
          </a:p>
          <a:p>
            <a:pPr indent="0" lvl="0" marL="0" rtl="0" algn="l">
              <a:lnSpc>
                <a:spcPct val="115000"/>
              </a:lnSpc>
              <a:spcBef>
                <a:spcPts val="1600"/>
              </a:spcBef>
              <a:spcAft>
                <a:spcPts val="1600"/>
              </a:spcAft>
              <a:buNone/>
            </a:pPr>
            <a:r>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p:nvPr/>
        </p:nvSpPr>
        <p:spPr>
          <a:xfrm>
            <a:off x="10950" y="16350"/>
            <a:ext cx="9144000" cy="51270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txBox="1"/>
          <p:nvPr/>
        </p:nvSpPr>
        <p:spPr>
          <a:xfrm>
            <a:off x="1293850" y="2274400"/>
            <a:ext cx="50244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300">
                <a:latin typeface="Raleway"/>
                <a:ea typeface="Raleway"/>
                <a:cs typeface="Raleway"/>
                <a:sym typeface="Raleway"/>
              </a:rPr>
              <a:t>WSD Supervised Learning</a:t>
            </a:r>
            <a:endParaRPr sz="1300">
              <a:latin typeface="Raleway"/>
              <a:ea typeface="Raleway"/>
              <a:cs typeface="Raleway"/>
              <a:sym typeface="Raleway"/>
            </a:endParaRPr>
          </a:p>
          <a:p>
            <a:pPr indent="0" lvl="0" marL="0" rtl="0" algn="l">
              <a:spcBef>
                <a:spcPts val="1600"/>
              </a:spcBef>
              <a:spcAft>
                <a:spcPts val="0"/>
              </a:spcAft>
              <a:buNone/>
            </a:pPr>
            <a:r>
              <a:rPr lang="id" sz="1300">
                <a:latin typeface="Raleway"/>
                <a:ea typeface="Raleway"/>
                <a:cs typeface="Raleway"/>
                <a:sym typeface="Raleway"/>
              </a:rPr>
              <a:t>Contoh WSD Supervised Learning dengan Naive Bayes</a:t>
            </a:r>
            <a:endParaRPr sz="1300">
              <a:latin typeface="Raleway"/>
              <a:ea typeface="Raleway"/>
              <a:cs typeface="Raleway"/>
              <a:sym typeface="Raleway"/>
            </a:endParaRPr>
          </a:p>
          <a:p>
            <a:pPr indent="0" lvl="0" marL="0" rtl="0" algn="l">
              <a:spcBef>
                <a:spcPts val="1600"/>
              </a:spcBef>
              <a:spcAft>
                <a:spcPts val="0"/>
              </a:spcAft>
              <a:buNone/>
            </a:pPr>
            <a:r>
              <a:rPr lang="id" sz="1300">
                <a:latin typeface="Raleway"/>
                <a:ea typeface="Raleway"/>
                <a:cs typeface="Raleway"/>
                <a:sym typeface="Raleway"/>
              </a:rPr>
              <a:t>WSD Semi-Supervised Learning</a:t>
            </a:r>
            <a:endParaRPr sz="1300">
              <a:latin typeface="Raleway"/>
              <a:ea typeface="Raleway"/>
              <a:cs typeface="Raleway"/>
              <a:sym typeface="Raleway"/>
            </a:endParaRPr>
          </a:p>
          <a:p>
            <a:pPr indent="0" lvl="0" marL="0" rtl="0" algn="l">
              <a:spcBef>
                <a:spcPts val="1600"/>
              </a:spcBef>
              <a:spcAft>
                <a:spcPts val="0"/>
              </a:spcAft>
              <a:buNone/>
            </a:pPr>
            <a:r>
              <a:t/>
            </a:r>
            <a:endParaRPr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185" name="Google Shape;185;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000000"/>
                </a:solidFill>
              </a:rPr>
              <a:t>Outline</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3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000000"/>
                </a:solidFill>
              </a:rPr>
              <a:t>Hasil kerja</a:t>
            </a:r>
            <a:endParaRPr/>
          </a:p>
        </p:txBody>
      </p:sp>
      <p:sp>
        <p:nvSpPr>
          <p:cNvPr id="625" name="Google Shape;625;p37"/>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 Masukkan teks Anda di sini.</a:t>
            </a:r>
            <a:endParaRPr sz="1100"/>
          </a:p>
        </p:txBody>
      </p:sp>
      <p:sp>
        <p:nvSpPr>
          <p:cNvPr id="626" name="Google Shape;626;p37"/>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800">
                <a:solidFill>
                  <a:schemeClr val="dk1"/>
                </a:solidFill>
                <a:latin typeface="Lato"/>
                <a:ea typeface="Lato"/>
                <a:cs typeface="Lato"/>
                <a:sym typeface="Lato"/>
              </a:rPr>
              <a:t>Masukkan teks Anda di sini</a:t>
            </a:r>
            <a:endParaRPr b="1" sz="800">
              <a:solidFill>
                <a:schemeClr val="dk1"/>
              </a:solidFill>
              <a:latin typeface="Lato"/>
              <a:ea typeface="Lato"/>
              <a:cs typeface="Lato"/>
              <a:sym typeface="Lato"/>
            </a:endParaRPr>
          </a:p>
        </p:txBody>
      </p:sp>
      <p:sp>
        <p:nvSpPr>
          <p:cNvPr id="627" name="Google Shape;627;p37"/>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628" name="Google Shape;628;p37"/>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1100">
                <a:solidFill>
                  <a:schemeClr val="accent1"/>
                </a:solidFill>
                <a:latin typeface="Lato"/>
                <a:ea typeface="Lato"/>
                <a:cs typeface="Lato"/>
                <a:sym typeface="Lato"/>
              </a:rPr>
              <a:t>Masukkan teks Anda di sini Masukkan teks Anda di sini</a:t>
            </a:r>
            <a:endParaRPr b="1" sz="1100">
              <a:solidFill>
                <a:schemeClr val="accent1"/>
              </a:solidFill>
              <a:latin typeface="Lato"/>
              <a:ea typeface="Lato"/>
              <a:cs typeface="Lato"/>
              <a:sym typeface="Lato"/>
            </a:endParaRPr>
          </a:p>
        </p:txBody>
      </p:sp>
      <p:cxnSp>
        <p:nvCxnSpPr>
          <p:cNvPr id="629" name="Google Shape;629;p37"/>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0" name="Google Shape;630;p37"/>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800">
                <a:solidFill>
                  <a:schemeClr val="dk1"/>
                </a:solidFill>
                <a:latin typeface="Lato"/>
                <a:ea typeface="Lato"/>
                <a:cs typeface="Lato"/>
                <a:sym typeface="Lato"/>
              </a:rPr>
              <a:t>Masukkan teks Anda di sini</a:t>
            </a:r>
            <a:endParaRPr b="1" sz="800">
              <a:solidFill>
                <a:schemeClr val="dk1"/>
              </a:solidFill>
              <a:latin typeface="Lato"/>
              <a:ea typeface="Lato"/>
              <a:cs typeface="Lato"/>
              <a:sym typeface="Lato"/>
            </a:endParaRPr>
          </a:p>
        </p:txBody>
      </p:sp>
      <p:sp>
        <p:nvSpPr>
          <p:cNvPr id="631" name="Google Shape;631;p37"/>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632" name="Google Shape;632;p37"/>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1100">
                <a:solidFill>
                  <a:schemeClr val="accent1"/>
                </a:solidFill>
                <a:latin typeface="Lato"/>
                <a:ea typeface="Lato"/>
                <a:cs typeface="Lato"/>
                <a:sym typeface="Lato"/>
              </a:rPr>
              <a:t>Masukkan teks Anda di sini Masukkan teks Anda di sini</a:t>
            </a:r>
            <a:endParaRPr b="1" sz="1100">
              <a:solidFill>
                <a:schemeClr val="accent1"/>
              </a:solidFill>
              <a:latin typeface="Lato"/>
              <a:ea typeface="Lato"/>
              <a:cs typeface="Lato"/>
              <a:sym typeface="Lato"/>
            </a:endParaRPr>
          </a:p>
        </p:txBody>
      </p:sp>
      <p:cxnSp>
        <p:nvCxnSpPr>
          <p:cNvPr id="633" name="Google Shape;633;p37"/>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4" name="Google Shape;634;p37"/>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800">
                <a:solidFill>
                  <a:schemeClr val="dk1"/>
                </a:solidFill>
                <a:latin typeface="Lato"/>
                <a:ea typeface="Lato"/>
                <a:cs typeface="Lato"/>
                <a:sym typeface="Lato"/>
              </a:rPr>
              <a:t>Masukkan teks Anda di sini</a:t>
            </a:r>
            <a:endParaRPr b="1" sz="800">
              <a:solidFill>
                <a:schemeClr val="dk1"/>
              </a:solidFill>
              <a:latin typeface="Lato"/>
              <a:ea typeface="Lato"/>
              <a:cs typeface="Lato"/>
              <a:sym typeface="Lato"/>
            </a:endParaRPr>
          </a:p>
        </p:txBody>
      </p:sp>
      <p:sp>
        <p:nvSpPr>
          <p:cNvPr id="635" name="Google Shape;635;p37"/>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636" name="Google Shape;636;p37"/>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sz="1100">
                <a:solidFill>
                  <a:schemeClr val="accent1"/>
                </a:solidFill>
                <a:latin typeface="Lato"/>
                <a:ea typeface="Lato"/>
                <a:cs typeface="Lato"/>
                <a:sym typeface="Lato"/>
              </a:rPr>
              <a:t>Masukkan teks Anda di sini Masukkan teks Anda di sini Masukkan teks Anda di sini</a:t>
            </a:r>
            <a:endParaRPr b="1" sz="11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000000"/>
                </a:solidFill>
              </a:rPr>
              <a:t>Visi</a:t>
            </a:r>
            <a:endParaRPr sz="800"/>
          </a:p>
        </p:txBody>
      </p:sp>
      <p:sp>
        <p:nvSpPr>
          <p:cNvPr id="642" name="Google Shape;642;p38"/>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a:latin typeface="Lato"/>
                <a:ea typeface="Lato"/>
                <a:cs typeface="Lato"/>
                <a:sym typeface="Lato"/>
              </a:rPr>
              <a:t>20XX</a:t>
            </a:r>
            <a:endParaRPr b="1">
              <a:latin typeface="Lato"/>
              <a:ea typeface="Lato"/>
              <a:cs typeface="Lato"/>
              <a:sym typeface="Lato"/>
            </a:endParaRPr>
          </a:p>
        </p:txBody>
      </p:sp>
      <p:sp>
        <p:nvSpPr>
          <p:cNvPr id="643" name="Google Shape;643;p38"/>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44" name="Google Shape;644;p38"/>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id" sz="700"/>
              <a:t>Masukkan teks Anda di sini Masukkan teks Anda di sini Masukkan teks Anda di sini Masukkan teks Anda di sini Masukkan teks Anda di sini.</a:t>
            </a:r>
            <a:endParaRPr sz="700"/>
          </a:p>
        </p:txBody>
      </p:sp>
      <p:sp>
        <p:nvSpPr>
          <p:cNvPr id="645" name="Google Shape;645;p38"/>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a:latin typeface="Lato"/>
                <a:ea typeface="Lato"/>
                <a:cs typeface="Lato"/>
                <a:sym typeface="Lato"/>
              </a:rPr>
              <a:t>20XX</a:t>
            </a:r>
            <a:endParaRPr b="1">
              <a:latin typeface="Lato"/>
              <a:ea typeface="Lato"/>
              <a:cs typeface="Lato"/>
              <a:sym typeface="Lato"/>
            </a:endParaRPr>
          </a:p>
        </p:txBody>
      </p:sp>
      <p:sp>
        <p:nvSpPr>
          <p:cNvPr id="646" name="Google Shape;646;p38"/>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47" name="Google Shape;647;p38"/>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indent="0" lvl="0" marL="0" rtl="0" algn="l">
              <a:lnSpc>
                <a:spcPct val="100000"/>
              </a:lnSpc>
              <a:spcBef>
                <a:spcPts val="1600"/>
              </a:spcBef>
              <a:spcAft>
                <a:spcPts val="1600"/>
              </a:spcAft>
              <a:buNone/>
            </a:pPr>
            <a:r>
              <a:t/>
            </a:r>
            <a:endParaRPr sz="700"/>
          </a:p>
        </p:txBody>
      </p:sp>
      <p:sp>
        <p:nvSpPr>
          <p:cNvPr id="648" name="Google Shape;648;p38"/>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a:latin typeface="Lato"/>
                <a:ea typeface="Lato"/>
                <a:cs typeface="Lato"/>
                <a:sym typeface="Lato"/>
              </a:rPr>
              <a:t>20XX</a:t>
            </a:r>
            <a:endParaRPr b="1">
              <a:latin typeface="Lato"/>
              <a:ea typeface="Lato"/>
              <a:cs typeface="Lato"/>
              <a:sym typeface="Lato"/>
            </a:endParaRPr>
          </a:p>
        </p:txBody>
      </p:sp>
      <p:sp>
        <p:nvSpPr>
          <p:cNvPr id="649" name="Google Shape;649;p38"/>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50" name="Google Shape;650;p38"/>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indent="0" lvl="0" marL="0" rtl="0" algn="l">
              <a:lnSpc>
                <a:spcPct val="100000"/>
              </a:lnSpc>
              <a:spcBef>
                <a:spcPts val="1600"/>
              </a:spcBef>
              <a:spcAft>
                <a:spcPts val="1600"/>
              </a:spcAft>
              <a:buNone/>
            </a:pPr>
            <a:r>
              <a:t/>
            </a:r>
            <a:endParaRPr sz="700"/>
          </a:p>
        </p:txBody>
      </p:sp>
      <p:sp>
        <p:nvSpPr>
          <p:cNvPr id="651" name="Google Shape;651;p38"/>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a:latin typeface="Lato"/>
                <a:ea typeface="Lato"/>
                <a:cs typeface="Lato"/>
                <a:sym typeface="Lato"/>
              </a:rPr>
              <a:t>20XX</a:t>
            </a:r>
            <a:endParaRPr b="1">
              <a:latin typeface="Lato"/>
              <a:ea typeface="Lato"/>
              <a:cs typeface="Lato"/>
              <a:sym typeface="Lato"/>
            </a:endParaRPr>
          </a:p>
        </p:txBody>
      </p:sp>
      <p:sp>
        <p:nvSpPr>
          <p:cNvPr id="652" name="Google Shape;652;p38"/>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53" name="Google Shape;653;p38"/>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indent="0" lvl="0" marL="0" rtl="0" algn="l">
              <a:lnSpc>
                <a:spcPct val="100000"/>
              </a:lnSpc>
              <a:spcBef>
                <a:spcPts val="1600"/>
              </a:spcBef>
              <a:spcAft>
                <a:spcPts val="1600"/>
              </a:spcAft>
              <a:buNone/>
            </a:pPr>
            <a:r>
              <a:t/>
            </a:r>
            <a:endParaRPr sz="700"/>
          </a:p>
        </p:txBody>
      </p:sp>
      <p:sp>
        <p:nvSpPr>
          <p:cNvPr id="654" name="Google Shape;654;p38"/>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id">
                <a:latin typeface="Lato"/>
                <a:ea typeface="Lato"/>
                <a:cs typeface="Lato"/>
                <a:sym typeface="Lato"/>
              </a:rPr>
              <a:t>20XX</a:t>
            </a:r>
            <a:endParaRPr b="1">
              <a:latin typeface="Lato"/>
              <a:ea typeface="Lato"/>
              <a:cs typeface="Lato"/>
              <a:sym typeface="Lato"/>
            </a:endParaRPr>
          </a:p>
        </p:txBody>
      </p:sp>
      <p:sp>
        <p:nvSpPr>
          <p:cNvPr id="655" name="Google Shape;655;p38"/>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solidFill>
                  <a:srgbClr val="000000"/>
                </a:solidFill>
              </a:rPr>
              <a:t>Masukkan teks Anda di sini </a:t>
            </a:r>
            <a:endParaRPr sz="800">
              <a:solidFill>
                <a:srgbClr val="000000"/>
              </a:solidFill>
            </a:endParaRPr>
          </a:p>
        </p:txBody>
      </p:sp>
      <p:sp>
        <p:nvSpPr>
          <p:cNvPr id="656" name="Google Shape;656;p38"/>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700"/>
              <a:t>Masukkan teks Anda di sini Masukkan teks Anda di sini Masukkan teks Anda di sini Masukkan teks Anda di sini Masukkan teks Anda di sini.</a:t>
            </a:r>
            <a:endParaRPr sz="700"/>
          </a:p>
          <a:p>
            <a:pPr indent="0" lvl="0" marL="0" rtl="0" algn="l">
              <a:lnSpc>
                <a:spcPct val="100000"/>
              </a:lnSpc>
              <a:spcBef>
                <a:spcPts val="1600"/>
              </a:spcBef>
              <a:spcAft>
                <a:spcPts val="1600"/>
              </a:spcAft>
              <a:buNone/>
            </a:pPr>
            <a:r>
              <a:t/>
            </a:r>
            <a:endParaRPr sz="700"/>
          </a:p>
        </p:txBody>
      </p:sp>
      <p:pic>
        <p:nvPicPr>
          <p:cNvPr descr="shutterstock_429987889_edited.jpg" id="657" name="Google Shape;657;p38"/>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58" name="Google Shape;658;p38"/>
          <p:cNvGrpSpPr/>
          <p:nvPr/>
        </p:nvGrpSpPr>
        <p:grpSpPr>
          <a:xfrm>
            <a:off x="845575" y="3060165"/>
            <a:ext cx="92400" cy="411825"/>
            <a:chOff x="845575" y="2563700"/>
            <a:chExt cx="92400" cy="411825"/>
          </a:xfrm>
        </p:grpSpPr>
        <p:cxnSp>
          <p:nvCxnSpPr>
            <p:cNvPr id="659" name="Google Shape;659;p3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0" name="Google Shape;660;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8"/>
          <p:cNvGrpSpPr/>
          <p:nvPr/>
        </p:nvGrpSpPr>
        <p:grpSpPr>
          <a:xfrm rot="10800000">
            <a:off x="2296375" y="3339567"/>
            <a:ext cx="92400" cy="411825"/>
            <a:chOff x="2070100" y="2563700"/>
            <a:chExt cx="92400" cy="411825"/>
          </a:xfrm>
        </p:grpSpPr>
        <p:cxnSp>
          <p:nvCxnSpPr>
            <p:cNvPr id="662" name="Google Shape;662;p38"/>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3" name="Google Shape;663;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8"/>
          <p:cNvGrpSpPr/>
          <p:nvPr/>
        </p:nvGrpSpPr>
        <p:grpSpPr>
          <a:xfrm>
            <a:off x="3747175" y="3060165"/>
            <a:ext cx="92400" cy="411825"/>
            <a:chOff x="845575" y="2563700"/>
            <a:chExt cx="92400" cy="411825"/>
          </a:xfrm>
        </p:grpSpPr>
        <p:cxnSp>
          <p:nvCxnSpPr>
            <p:cNvPr id="665" name="Google Shape;665;p3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6" name="Google Shape;666;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8"/>
          <p:cNvGrpSpPr/>
          <p:nvPr/>
        </p:nvGrpSpPr>
        <p:grpSpPr>
          <a:xfrm rot="10800000">
            <a:off x="5197975" y="3339567"/>
            <a:ext cx="92400" cy="411825"/>
            <a:chOff x="2070100" y="2563700"/>
            <a:chExt cx="92400" cy="411825"/>
          </a:xfrm>
        </p:grpSpPr>
        <p:cxnSp>
          <p:nvCxnSpPr>
            <p:cNvPr id="668" name="Google Shape;668;p38"/>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9" name="Google Shape;669;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8"/>
          <p:cNvGrpSpPr/>
          <p:nvPr/>
        </p:nvGrpSpPr>
        <p:grpSpPr>
          <a:xfrm>
            <a:off x="6648775" y="3060165"/>
            <a:ext cx="92400" cy="411825"/>
            <a:chOff x="845575" y="2563700"/>
            <a:chExt cx="92400" cy="411825"/>
          </a:xfrm>
        </p:grpSpPr>
        <p:cxnSp>
          <p:nvCxnSpPr>
            <p:cNvPr id="671" name="Google Shape;671;p3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2" name="Google Shape;672;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39"/>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a:t>
            </a:r>
            <a:endParaRPr b="0"/>
          </a:p>
        </p:txBody>
      </p:sp>
      <p:sp>
        <p:nvSpPr>
          <p:cNvPr id="678" name="Google Shape;678;p39"/>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p:txBody>
      </p:sp>
      <p:pic>
        <p:nvPicPr>
          <p:cNvPr descr="offset_comp_460623_edited2.jpg" id="679" name="Google Shape;679;p39"/>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80" name="Google Shape;680;p39"/>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600">
                <a:solidFill>
                  <a:srgbClr val="FFFFFF"/>
                </a:solidFill>
              </a:rPr>
              <a:t>CEO</a:t>
            </a:r>
            <a:endParaRPr b="1" sz="600">
              <a:solidFill>
                <a:srgbClr val="FFFFFF"/>
              </a:solidFill>
            </a:endParaRPr>
          </a:p>
        </p:txBody>
      </p:sp>
      <p:sp>
        <p:nvSpPr>
          <p:cNvPr id="681" name="Google Shape;681;p39"/>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pic>
        <p:nvPicPr>
          <p:cNvPr descr="offset_comp_457517_edited3.jpg" id="682" name="Google Shape;682;p39"/>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83" name="Google Shape;683;p39"/>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600">
                <a:solidFill>
                  <a:srgbClr val="FFFFFF"/>
                </a:solidFill>
              </a:rPr>
              <a:t>CFO</a:t>
            </a:r>
            <a:endParaRPr b="1" sz="600">
              <a:solidFill>
                <a:srgbClr val="FFFFFF"/>
              </a:solidFill>
            </a:endParaRPr>
          </a:p>
        </p:txBody>
      </p:sp>
      <p:sp>
        <p:nvSpPr>
          <p:cNvPr id="684" name="Google Shape;684;p39"/>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pic>
        <p:nvPicPr>
          <p:cNvPr descr="offset_comp_442889_edtied2.jpg" id="685" name="Google Shape;685;p39"/>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86" name="Google Shape;686;p39"/>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600">
                <a:solidFill>
                  <a:srgbClr val="FFFFFF"/>
                </a:solidFill>
              </a:rPr>
              <a:t>Direktur Penjualan</a:t>
            </a:r>
            <a:endParaRPr b="1" sz="600">
              <a:solidFill>
                <a:srgbClr val="FFFFFF"/>
              </a:solidFill>
            </a:endParaRPr>
          </a:p>
        </p:txBody>
      </p:sp>
      <p:sp>
        <p:nvSpPr>
          <p:cNvPr id="687" name="Google Shape;687;p39"/>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solidFill>
                  <a:srgbClr val="FFFFFF"/>
                </a:solidFill>
                <a:latin typeface="Lato"/>
                <a:ea typeface="Lato"/>
                <a:cs typeface="Lato"/>
                <a:sym typeface="Lato"/>
              </a:rPr>
              <a:t>Nama Orang</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40"/>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t>CEO</a:t>
            </a:r>
            <a:endParaRPr sz="800"/>
          </a:p>
        </p:txBody>
      </p:sp>
      <p:sp>
        <p:nvSpPr>
          <p:cNvPr id="693" name="Google Shape;693;p40"/>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Nama Orang</a:t>
            </a:r>
            <a:endParaRPr/>
          </a:p>
        </p:txBody>
      </p:sp>
      <p:sp>
        <p:nvSpPr>
          <p:cNvPr id="694" name="Google Shape;694;p40"/>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p:txBody>
      </p:sp>
      <p:sp>
        <p:nvSpPr>
          <p:cNvPr id="695" name="Google Shape;695;p40"/>
          <p:cNvSpPr txBox="1"/>
          <p:nvPr/>
        </p:nvSpPr>
        <p:spPr>
          <a:xfrm>
            <a:off x="752200" y="3445075"/>
            <a:ext cx="789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A</a:t>
            </a:r>
            <a:endParaRPr b="1" sz="700">
              <a:solidFill>
                <a:srgbClr val="000000"/>
              </a:solidFill>
              <a:latin typeface="Lato"/>
              <a:ea typeface="Lato"/>
              <a:cs typeface="Lato"/>
              <a:sym typeface="Lato"/>
            </a:endParaRPr>
          </a:p>
        </p:txBody>
      </p:sp>
      <p:sp>
        <p:nvSpPr>
          <p:cNvPr id="696" name="Google Shape;696;p40"/>
          <p:cNvSpPr txBox="1"/>
          <p:nvPr/>
        </p:nvSpPr>
        <p:spPr>
          <a:xfrm>
            <a:off x="38582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90%</a:t>
            </a:r>
            <a:endParaRPr b="1" sz="700">
              <a:solidFill>
                <a:srgbClr val="000000"/>
              </a:solidFill>
              <a:latin typeface="Lato"/>
              <a:ea typeface="Lato"/>
              <a:cs typeface="Lato"/>
              <a:sym typeface="Lato"/>
            </a:endParaRPr>
          </a:p>
        </p:txBody>
      </p:sp>
      <p:sp>
        <p:nvSpPr>
          <p:cNvPr id="697" name="Google Shape;697;p40"/>
          <p:cNvSpPr txBox="1"/>
          <p:nvPr/>
        </p:nvSpPr>
        <p:spPr>
          <a:xfrm>
            <a:off x="752200" y="3661125"/>
            <a:ext cx="8154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B</a:t>
            </a:r>
            <a:endParaRPr b="1" sz="700">
              <a:solidFill>
                <a:srgbClr val="000000"/>
              </a:solidFill>
              <a:latin typeface="Lato"/>
              <a:ea typeface="Lato"/>
              <a:cs typeface="Lato"/>
              <a:sym typeface="Lato"/>
            </a:endParaRPr>
          </a:p>
        </p:txBody>
      </p:sp>
      <p:sp>
        <p:nvSpPr>
          <p:cNvPr id="698" name="Google Shape;698;p40"/>
          <p:cNvSpPr txBox="1"/>
          <p:nvPr/>
        </p:nvSpPr>
        <p:spPr>
          <a:xfrm>
            <a:off x="38582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85%</a:t>
            </a:r>
            <a:endParaRPr b="1" sz="700">
              <a:solidFill>
                <a:srgbClr val="000000"/>
              </a:solidFill>
              <a:latin typeface="Lato"/>
              <a:ea typeface="Lato"/>
              <a:cs typeface="Lato"/>
              <a:sym typeface="Lato"/>
            </a:endParaRPr>
          </a:p>
        </p:txBody>
      </p:sp>
      <p:sp>
        <p:nvSpPr>
          <p:cNvPr id="699" name="Google Shape;699;p40"/>
          <p:cNvSpPr txBox="1"/>
          <p:nvPr/>
        </p:nvSpPr>
        <p:spPr>
          <a:xfrm>
            <a:off x="752200" y="387720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C     </a:t>
            </a:r>
            <a:endParaRPr b="1" sz="700">
              <a:solidFill>
                <a:srgbClr val="000000"/>
              </a:solidFill>
              <a:latin typeface="Lato"/>
              <a:ea typeface="Lato"/>
              <a:cs typeface="Lato"/>
              <a:sym typeface="Lato"/>
            </a:endParaRPr>
          </a:p>
        </p:txBody>
      </p:sp>
      <p:sp>
        <p:nvSpPr>
          <p:cNvPr id="700" name="Google Shape;700;p40"/>
          <p:cNvSpPr txBox="1"/>
          <p:nvPr/>
        </p:nvSpPr>
        <p:spPr>
          <a:xfrm>
            <a:off x="38582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83%</a:t>
            </a:r>
            <a:endParaRPr b="1" sz="700">
              <a:solidFill>
                <a:srgbClr val="000000"/>
              </a:solidFill>
              <a:latin typeface="Lato"/>
              <a:ea typeface="Lato"/>
              <a:cs typeface="Lato"/>
              <a:sym typeface="Lato"/>
            </a:endParaRPr>
          </a:p>
        </p:txBody>
      </p:sp>
      <p:sp>
        <p:nvSpPr>
          <p:cNvPr id="701" name="Google Shape;701;p40"/>
          <p:cNvSpPr txBox="1"/>
          <p:nvPr/>
        </p:nvSpPr>
        <p:spPr>
          <a:xfrm>
            <a:off x="752200" y="409325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D</a:t>
            </a:r>
            <a:endParaRPr b="1" sz="700">
              <a:solidFill>
                <a:srgbClr val="000000"/>
              </a:solidFill>
              <a:latin typeface="Lato"/>
              <a:ea typeface="Lato"/>
              <a:cs typeface="Lato"/>
              <a:sym typeface="Lato"/>
            </a:endParaRPr>
          </a:p>
        </p:txBody>
      </p:sp>
      <p:sp>
        <p:nvSpPr>
          <p:cNvPr id="702" name="Google Shape;702;p40"/>
          <p:cNvSpPr txBox="1"/>
          <p:nvPr/>
        </p:nvSpPr>
        <p:spPr>
          <a:xfrm>
            <a:off x="38582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03" name="Google Shape;703;p40"/>
          <p:cNvGrpSpPr/>
          <p:nvPr/>
        </p:nvGrpSpPr>
        <p:grpSpPr>
          <a:xfrm>
            <a:off x="1623712" y="3553575"/>
            <a:ext cx="2234577" cy="82200"/>
            <a:chOff x="1690385" y="3350900"/>
            <a:chExt cx="1823400" cy="82200"/>
          </a:xfrm>
        </p:grpSpPr>
        <p:sp>
          <p:nvSpPr>
            <p:cNvPr id="704" name="Google Shape;704;p40"/>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0"/>
          <p:cNvGrpSpPr/>
          <p:nvPr/>
        </p:nvGrpSpPr>
        <p:grpSpPr>
          <a:xfrm>
            <a:off x="1623694" y="3775225"/>
            <a:ext cx="2234595" cy="82200"/>
            <a:chOff x="1690370" y="3572550"/>
            <a:chExt cx="1823415" cy="82200"/>
          </a:xfrm>
        </p:grpSpPr>
        <p:sp>
          <p:nvSpPr>
            <p:cNvPr id="707" name="Google Shape;707;p40"/>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0"/>
          <p:cNvGrpSpPr/>
          <p:nvPr/>
        </p:nvGrpSpPr>
        <p:grpSpPr>
          <a:xfrm>
            <a:off x="1623709" y="3969725"/>
            <a:ext cx="2234579" cy="82206"/>
            <a:chOff x="1690383" y="3767050"/>
            <a:chExt cx="1823402" cy="82206"/>
          </a:xfrm>
        </p:grpSpPr>
        <p:sp>
          <p:nvSpPr>
            <p:cNvPr id="710" name="Google Shape;710;p40"/>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40"/>
          <p:cNvGrpSpPr/>
          <p:nvPr/>
        </p:nvGrpSpPr>
        <p:grpSpPr>
          <a:xfrm>
            <a:off x="1623712" y="4184600"/>
            <a:ext cx="2234577" cy="82200"/>
            <a:chOff x="1690385" y="3981925"/>
            <a:chExt cx="1823400" cy="82200"/>
          </a:xfrm>
        </p:grpSpPr>
        <p:sp>
          <p:nvSpPr>
            <p:cNvPr id="713" name="Google Shape;713;p40"/>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715" name="Google Shape;715;p40"/>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41"/>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800"/>
              <a:t>CFO</a:t>
            </a:r>
            <a:endParaRPr sz="800"/>
          </a:p>
        </p:txBody>
      </p:sp>
      <p:sp>
        <p:nvSpPr>
          <p:cNvPr id="721" name="Google Shape;721;p41"/>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Nama Orang</a:t>
            </a:r>
            <a:endParaRPr/>
          </a:p>
        </p:txBody>
      </p:sp>
      <p:sp>
        <p:nvSpPr>
          <p:cNvPr id="722" name="Google Shape;722;p41"/>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a:p>
            <a:pPr indent="0" lvl="0" marL="0" rtl="0" algn="l">
              <a:spcBef>
                <a:spcPts val="0"/>
              </a:spcBef>
              <a:spcAft>
                <a:spcPts val="0"/>
              </a:spcAft>
              <a:buNone/>
            </a:pPr>
            <a:r>
              <a:t/>
            </a:r>
            <a:endParaRPr sz="1100"/>
          </a:p>
        </p:txBody>
      </p:sp>
      <p:pic>
        <p:nvPicPr>
          <p:cNvPr descr="offset_comp_457517_edited2.jpg" id="723" name="Google Shape;723;p41"/>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
        <p:nvSpPr>
          <p:cNvPr id="724" name="Google Shape;724;p41"/>
          <p:cNvSpPr txBox="1"/>
          <p:nvPr/>
        </p:nvSpPr>
        <p:spPr>
          <a:xfrm>
            <a:off x="752200" y="3445075"/>
            <a:ext cx="789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A</a:t>
            </a:r>
            <a:endParaRPr b="1" sz="700">
              <a:solidFill>
                <a:srgbClr val="000000"/>
              </a:solidFill>
              <a:latin typeface="Lato"/>
              <a:ea typeface="Lato"/>
              <a:cs typeface="Lato"/>
              <a:sym typeface="Lato"/>
            </a:endParaRPr>
          </a:p>
        </p:txBody>
      </p:sp>
      <p:sp>
        <p:nvSpPr>
          <p:cNvPr id="725" name="Google Shape;725;p41"/>
          <p:cNvSpPr txBox="1"/>
          <p:nvPr/>
        </p:nvSpPr>
        <p:spPr>
          <a:xfrm>
            <a:off x="38582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90%</a:t>
            </a:r>
            <a:endParaRPr b="1" sz="700">
              <a:solidFill>
                <a:srgbClr val="000000"/>
              </a:solidFill>
              <a:latin typeface="Lato"/>
              <a:ea typeface="Lato"/>
              <a:cs typeface="Lato"/>
              <a:sym typeface="Lato"/>
            </a:endParaRPr>
          </a:p>
        </p:txBody>
      </p:sp>
      <p:sp>
        <p:nvSpPr>
          <p:cNvPr id="726" name="Google Shape;726;p41"/>
          <p:cNvSpPr txBox="1"/>
          <p:nvPr/>
        </p:nvSpPr>
        <p:spPr>
          <a:xfrm>
            <a:off x="752200" y="3661125"/>
            <a:ext cx="8154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B</a:t>
            </a:r>
            <a:endParaRPr b="1" sz="700">
              <a:solidFill>
                <a:srgbClr val="000000"/>
              </a:solidFill>
              <a:latin typeface="Lato"/>
              <a:ea typeface="Lato"/>
              <a:cs typeface="Lato"/>
              <a:sym typeface="Lato"/>
            </a:endParaRPr>
          </a:p>
        </p:txBody>
      </p:sp>
      <p:sp>
        <p:nvSpPr>
          <p:cNvPr id="727" name="Google Shape;727;p41"/>
          <p:cNvSpPr txBox="1"/>
          <p:nvPr/>
        </p:nvSpPr>
        <p:spPr>
          <a:xfrm>
            <a:off x="38582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85%</a:t>
            </a:r>
            <a:endParaRPr b="1" sz="700">
              <a:solidFill>
                <a:srgbClr val="000000"/>
              </a:solidFill>
              <a:latin typeface="Lato"/>
              <a:ea typeface="Lato"/>
              <a:cs typeface="Lato"/>
              <a:sym typeface="Lato"/>
            </a:endParaRPr>
          </a:p>
        </p:txBody>
      </p:sp>
      <p:sp>
        <p:nvSpPr>
          <p:cNvPr id="728" name="Google Shape;728;p41"/>
          <p:cNvSpPr txBox="1"/>
          <p:nvPr/>
        </p:nvSpPr>
        <p:spPr>
          <a:xfrm>
            <a:off x="752200" y="387720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C     </a:t>
            </a:r>
            <a:endParaRPr b="1" sz="700">
              <a:solidFill>
                <a:srgbClr val="000000"/>
              </a:solidFill>
              <a:latin typeface="Lato"/>
              <a:ea typeface="Lato"/>
              <a:cs typeface="Lato"/>
              <a:sym typeface="Lato"/>
            </a:endParaRPr>
          </a:p>
        </p:txBody>
      </p:sp>
      <p:sp>
        <p:nvSpPr>
          <p:cNvPr id="729" name="Google Shape;729;p41"/>
          <p:cNvSpPr txBox="1"/>
          <p:nvPr/>
        </p:nvSpPr>
        <p:spPr>
          <a:xfrm>
            <a:off x="38582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83%</a:t>
            </a:r>
            <a:endParaRPr b="1" sz="700">
              <a:solidFill>
                <a:srgbClr val="000000"/>
              </a:solidFill>
              <a:latin typeface="Lato"/>
              <a:ea typeface="Lato"/>
              <a:cs typeface="Lato"/>
              <a:sym typeface="Lato"/>
            </a:endParaRPr>
          </a:p>
        </p:txBody>
      </p:sp>
      <p:sp>
        <p:nvSpPr>
          <p:cNvPr id="730" name="Google Shape;730;p41"/>
          <p:cNvSpPr txBox="1"/>
          <p:nvPr/>
        </p:nvSpPr>
        <p:spPr>
          <a:xfrm>
            <a:off x="752200" y="409325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D</a:t>
            </a:r>
            <a:endParaRPr b="1" sz="700">
              <a:solidFill>
                <a:srgbClr val="000000"/>
              </a:solidFill>
              <a:latin typeface="Lato"/>
              <a:ea typeface="Lato"/>
              <a:cs typeface="Lato"/>
              <a:sym typeface="Lato"/>
            </a:endParaRPr>
          </a:p>
        </p:txBody>
      </p:sp>
      <p:sp>
        <p:nvSpPr>
          <p:cNvPr id="731" name="Google Shape;731;p41"/>
          <p:cNvSpPr txBox="1"/>
          <p:nvPr/>
        </p:nvSpPr>
        <p:spPr>
          <a:xfrm>
            <a:off x="38582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32" name="Google Shape;732;p41"/>
          <p:cNvGrpSpPr/>
          <p:nvPr/>
        </p:nvGrpSpPr>
        <p:grpSpPr>
          <a:xfrm>
            <a:off x="1623712" y="3553575"/>
            <a:ext cx="2234577" cy="82200"/>
            <a:chOff x="1690385" y="3350900"/>
            <a:chExt cx="1823400" cy="82200"/>
          </a:xfrm>
        </p:grpSpPr>
        <p:sp>
          <p:nvSpPr>
            <p:cNvPr id="733" name="Google Shape;733;p41"/>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41"/>
          <p:cNvGrpSpPr/>
          <p:nvPr/>
        </p:nvGrpSpPr>
        <p:grpSpPr>
          <a:xfrm>
            <a:off x="1623694" y="3775225"/>
            <a:ext cx="2234595" cy="82200"/>
            <a:chOff x="1690370" y="3572550"/>
            <a:chExt cx="1823415" cy="82200"/>
          </a:xfrm>
        </p:grpSpPr>
        <p:sp>
          <p:nvSpPr>
            <p:cNvPr id="736" name="Google Shape;736;p41"/>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1"/>
          <p:cNvGrpSpPr/>
          <p:nvPr/>
        </p:nvGrpSpPr>
        <p:grpSpPr>
          <a:xfrm>
            <a:off x="1623709" y="3969725"/>
            <a:ext cx="2234579" cy="82206"/>
            <a:chOff x="1690383" y="3767050"/>
            <a:chExt cx="1823402" cy="82206"/>
          </a:xfrm>
        </p:grpSpPr>
        <p:sp>
          <p:nvSpPr>
            <p:cNvPr id="739" name="Google Shape;739;p41"/>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1"/>
          <p:cNvGrpSpPr/>
          <p:nvPr/>
        </p:nvGrpSpPr>
        <p:grpSpPr>
          <a:xfrm>
            <a:off x="1623712" y="4184600"/>
            <a:ext cx="2234577" cy="82200"/>
            <a:chOff x="1690385" y="3981925"/>
            <a:chExt cx="1823400" cy="82200"/>
          </a:xfrm>
        </p:grpSpPr>
        <p:sp>
          <p:nvSpPr>
            <p:cNvPr id="742" name="Google Shape;742;p41"/>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42"/>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800"/>
              <a:t>Direktur Penjualan</a:t>
            </a:r>
            <a:endParaRPr sz="800"/>
          </a:p>
          <a:p>
            <a:pPr indent="0" lvl="0" marL="0" rtl="0" algn="l">
              <a:spcBef>
                <a:spcPts val="1600"/>
              </a:spcBef>
              <a:spcAft>
                <a:spcPts val="0"/>
              </a:spcAft>
              <a:buNone/>
            </a:pPr>
            <a:r>
              <a:t/>
            </a:r>
            <a:endParaRPr sz="800"/>
          </a:p>
          <a:p>
            <a:pPr indent="0" lvl="0" marL="0" rtl="0" algn="l">
              <a:spcBef>
                <a:spcPts val="1600"/>
              </a:spcBef>
              <a:spcAft>
                <a:spcPts val="1600"/>
              </a:spcAft>
              <a:buNone/>
            </a:pPr>
            <a:r>
              <a:t/>
            </a:r>
            <a:endParaRPr sz="800"/>
          </a:p>
        </p:txBody>
      </p:sp>
      <p:sp>
        <p:nvSpPr>
          <p:cNvPr id="749" name="Google Shape;749;p42"/>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Nama Orang</a:t>
            </a:r>
            <a:endParaRPr/>
          </a:p>
        </p:txBody>
      </p:sp>
      <p:sp>
        <p:nvSpPr>
          <p:cNvPr id="750" name="Google Shape;750;p42"/>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Masukkan teks Anda di sini Masukkan teks Anda di sini Masukkan teks Anda di sini Masukkan teks Anda di sini Masukkan teks Anda di sini Masukkan teks Anda di sini.</a:t>
            </a:r>
            <a:endParaRPr sz="1100"/>
          </a:p>
          <a:p>
            <a:pPr indent="0" lvl="0" marL="0" rtl="0" algn="l">
              <a:spcBef>
                <a:spcPts val="0"/>
              </a:spcBef>
              <a:spcAft>
                <a:spcPts val="0"/>
              </a:spcAft>
              <a:buNone/>
            </a:pPr>
            <a:r>
              <a:t/>
            </a:r>
            <a:endParaRPr sz="1100"/>
          </a:p>
        </p:txBody>
      </p:sp>
      <p:pic>
        <p:nvPicPr>
          <p:cNvPr descr="offset_comp_442889_edtied2.jpg" id="751" name="Google Shape;751;p42"/>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
        <p:nvSpPr>
          <p:cNvPr id="752" name="Google Shape;752;p42"/>
          <p:cNvSpPr txBox="1"/>
          <p:nvPr/>
        </p:nvSpPr>
        <p:spPr>
          <a:xfrm>
            <a:off x="752200" y="3445075"/>
            <a:ext cx="789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A</a:t>
            </a:r>
            <a:endParaRPr b="1" sz="700">
              <a:solidFill>
                <a:srgbClr val="000000"/>
              </a:solidFill>
              <a:latin typeface="Lato"/>
              <a:ea typeface="Lato"/>
              <a:cs typeface="Lato"/>
              <a:sym typeface="Lato"/>
            </a:endParaRPr>
          </a:p>
        </p:txBody>
      </p:sp>
      <p:sp>
        <p:nvSpPr>
          <p:cNvPr id="753" name="Google Shape;753;p42"/>
          <p:cNvSpPr txBox="1"/>
          <p:nvPr/>
        </p:nvSpPr>
        <p:spPr>
          <a:xfrm>
            <a:off x="3858285"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90%</a:t>
            </a:r>
            <a:endParaRPr b="1" sz="700">
              <a:solidFill>
                <a:srgbClr val="000000"/>
              </a:solidFill>
              <a:latin typeface="Lato"/>
              <a:ea typeface="Lato"/>
              <a:cs typeface="Lato"/>
              <a:sym typeface="Lato"/>
            </a:endParaRPr>
          </a:p>
        </p:txBody>
      </p:sp>
      <p:sp>
        <p:nvSpPr>
          <p:cNvPr id="754" name="Google Shape;754;p42"/>
          <p:cNvSpPr txBox="1"/>
          <p:nvPr/>
        </p:nvSpPr>
        <p:spPr>
          <a:xfrm>
            <a:off x="752200" y="3661125"/>
            <a:ext cx="8154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B</a:t>
            </a:r>
            <a:endParaRPr b="1" sz="700">
              <a:solidFill>
                <a:srgbClr val="000000"/>
              </a:solidFill>
              <a:latin typeface="Lato"/>
              <a:ea typeface="Lato"/>
              <a:cs typeface="Lato"/>
              <a:sym typeface="Lato"/>
            </a:endParaRPr>
          </a:p>
        </p:txBody>
      </p:sp>
      <p:sp>
        <p:nvSpPr>
          <p:cNvPr id="755" name="Google Shape;755;p42"/>
          <p:cNvSpPr txBox="1"/>
          <p:nvPr/>
        </p:nvSpPr>
        <p:spPr>
          <a:xfrm>
            <a:off x="3858285"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85%</a:t>
            </a:r>
            <a:endParaRPr b="1" sz="700">
              <a:solidFill>
                <a:srgbClr val="000000"/>
              </a:solidFill>
              <a:latin typeface="Lato"/>
              <a:ea typeface="Lato"/>
              <a:cs typeface="Lato"/>
              <a:sym typeface="Lato"/>
            </a:endParaRPr>
          </a:p>
        </p:txBody>
      </p:sp>
      <p:sp>
        <p:nvSpPr>
          <p:cNvPr id="756" name="Google Shape;756;p42"/>
          <p:cNvSpPr txBox="1"/>
          <p:nvPr/>
        </p:nvSpPr>
        <p:spPr>
          <a:xfrm>
            <a:off x="752200" y="387720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C     </a:t>
            </a:r>
            <a:endParaRPr b="1" sz="700">
              <a:solidFill>
                <a:srgbClr val="000000"/>
              </a:solidFill>
              <a:latin typeface="Lato"/>
              <a:ea typeface="Lato"/>
              <a:cs typeface="Lato"/>
              <a:sym typeface="Lato"/>
            </a:endParaRPr>
          </a:p>
        </p:txBody>
      </p:sp>
      <p:sp>
        <p:nvSpPr>
          <p:cNvPr id="757" name="Google Shape;757;p42"/>
          <p:cNvSpPr txBox="1"/>
          <p:nvPr/>
        </p:nvSpPr>
        <p:spPr>
          <a:xfrm>
            <a:off x="3858285"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83%</a:t>
            </a:r>
            <a:endParaRPr b="1" sz="700">
              <a:solidFill>
                <a:srgbClr val="000000"/>
              </a:solidFill>
              <a:latin typeface="Lato"/>
              <a:ea typeface="Lato"/>
              <a:cs typeface="Lato"/>
              <a:sym typeface="Lato"/>
            </a:endParaRPr>
          </a:p>
        </p:txBody>
      </p:sp>
      <p:sp>
        <p:nvSpPr>
          <p:cNvPr id="758" name="Google Shape;758;p42"/>
          <p:cNvSpPr txBox="1"/>
          <p:nvPr/>
        </p:nvSpPr>
        <p:spPr>
          <a:xfrm>
            <a:off x="752200" y="4093250"/>
            <a:ext cx="8409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Keterampilan D</a:t>
            </a:r>
            <a:endParaRPr b="1" sz="700">
              <a:solidFill>
                <a:srgbClr val="000000"/>
              </a:solidFill>
              <a:latin typeface="Lato"/>
              <a:ea typeface="Lato"/>
              <a:cs typeface="Lato"/>
              <a:sym typeface="Lato"/>
            </a:endParaRPr>
          </a:p>
        </p:txBody>
      </p:sp>
      <p:sp>
        <p:nvSpPr>
          <p:cNvPr id="759" name="Google Shape;759;p42"/>
          <p:cNvSpPr txBox="1"/>
          <p:nvPr/>
        </p:nvSpPr>
        <p:spPr>
          <a:xfrm>
            <a:off x="3858285"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60" name="Google Shape;760;p42"/>
          <p:cNvGrpSpPr/>
          <p:nvPr/>
        </p:nvGrpSpPr>
        <p:grpSpPr>
          <a:xfrm>
            <a:off x="1623712" y="3553575"/>
            <a:ext cx="2234577" cy="82200"/>
            <a:chOff x="1690385" y="3350900"/>
            <a:chExt cx="1823400" cy="82200"/>
          </a:xfrm>
        </p:grpSpPr>
        <p:sp>
          <p:nvSpPr>
            <p:cNvPr id="761" name="Google Shape;761;p42"/>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2"/>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2"/>
          <p:cNvGrpSpPr/>
          <p:nvPr/>
        </p:nvGrpSpPr>
        <p:grpSpPr>
          <a:xfrm>
            <a:off x="1623694" y="3775225"/>
            <a:ext cx="2234595" cy="82200"/>
            <a:chOff x="1690370" y="3572550"/>
            <a:chExt cx="1823415" cy="82200"/>
          </a:xfrm>
        </p:grpSpPr>
        <p:sp>
          <p:nvSpPr>
            <p:cNvPr id="764" name="Google Shape;764;p42"/>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2"/>
          <p:cNvGrpSpPr/>
          <p:nvPr/>
        </p:nvGrpSpPr>
        <p:grpSpPr>
          <a:xfrm>
            <a:off x="1623709" y="3969725"/>
            <a:ext cx="2234579" cy="82206"/>
            <a:chOff x="1690383" y="3767050"/>
            <a:chExt cx="1823402" cy="82206"/>
          </a:xfrm>
        </p:grpSpPr>
        <p:sp>
          <p:nvSpPr>
            <p:cNvPr id="767" name="Google Shape;767;p42"/>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2"/>
          <p:cNvGrpSpPr/>
          <p:nvPr/>
        </p:nvGrpSpPr>
        <p:grpSpPr>
          <a:xfrm>
            <a:off x="1623712" y="4184600"/>
            <a:ext cx="2234577" cy="82200"/>
            <a:chOff x="1690385" y="3981925"/>
            <a:chExt cx="1823400" cy="82200"/>
          </a:xfrm>
        </p:grpSpPr>
        <p:sp>
          <p:nvSpPr>
            <p:cNvPr id="770" name="Google Shape;770;p42"/>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4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4800">
                <a:solidFill>
                  <a:srgbClr val="000000"/>
                </a:solidFill>
              </a:rPr>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Word Sense Disambiguation</a:t>
            </a:r>
            <a:endParaRPr/>
          </a:p>
        </p:txBody>
      </p:sp>
      <p:sp>
        <p:nvSpPr>
          <p:cNvPr id="191" name="Google Shape;191;p20"/>
          <p:cNvSpPr txBox="1"/>
          <p:nvPr/>
        </p:nvSpPr>
        <p:spPr>
          <a:xfrm>
            <a:off x="2027850" y="2162150"/>
            <a:ext cx="6674400" cy="11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t>adalah proses melakukan identifikasi yang akurat dari kata - kata polysemous (kata bermakna majemuk)  yang diberikan dalam suatu konteks.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7650" y="67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WSD Supervised Learning</a:t>
            </a:r>
            <a:endParaRPr/>
          </a:p>
        </p:txBody>
      </p:sp>
      <p:sp>
        <p:nvSpPr>
          <p:cNvPr id="197" name="Google Shape;197;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1</a:t>
            </a:r>
            <a:endParaRPr b="1" sz="800">
              <a:solidFill>
                <a:srgbClr val="FFFFFF"/>
              </a:solidFill>
            </a:endParaRPr>
          </a:p>
        </p:txBody>
      </p:sp>
      <p:sp>
        <p:nvSpPr>
          <p:cNvPr id="198" name="Google Shape;198;p21"/>
          <p:cNvSpPr txBox="1"/>
          <p:nvPr>
            <p:ph idx="1" type="body"/>
          </p:nvPr>
        </p:nvSpPr>
        <p:spPr>
          <a:xfrm>
            <a:off x="1847691" y="2139437"/>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Training Corpus</a:t>
            </a:r>
            <a:endParaRPr sz="1100"/>
          </a:p>
        </p:txBody>
      </p:sp>
      <p:sp>
        <p:nvSpPr>
          <p:cNvPr id="199" name="Google Shape;199;p21"/>
          <p:cNvSpPr/>
          <p:nvPr/>
        </p:nvSpPr>
        <p:spPr>
          <a:xfrm>
            <a:off x="1400790" y="27772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00" name="Google Shape;200;p21"/>
          <p:cNvSpPr txBox="1"/>
          <p:nvPr>
            <p:ph idx="1" type="body"/>
          </p:nvPr>
        </p:nvSpPr>
        <p:spPr>
          <a:xfrm>
            <a:off x="1847691" y="2746737"/>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Klasifikasi</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727800" y="580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WSD Supervised Learning</a:t>
            </a:r>
            <a:endParaRPr/>
          </a:p>
        </p:txBody>
      </p:sp>
      <p:sp>
        <p:nvSpPr>
          <p:cNvPr id="206" name="Google Shape;206;p22"/>
          <p:cNvSpPr txBox="1"/>
          <p:nvPr>
            <p:ph idx="1" type="body"/>
          </p:nvPr>
        </p:nvSpPr>
        <p:spPr>
          <a:xfrm>
            <a:off x="729325" y="1342950"/>
            <a:ext cx="3774300" cy="29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Input:</a:t>
            </a:r>
            <a:endParaRPr/>
          </a:p>
          <a:p>
            <a:pPr indent="-311150" lvl="0" marL="457200" rtl="0" algn="l">
              <a:spcBef>
                <a:spcPts val="1600"/>
              </a:spcBef>
              <a:spcAft>
                <a:spcPts val="0"/>
              </a:spcAft>
              <a:buSzPts val="1300"/>
              <a:buAutoNum type="arabicPeriod"/>
            </a:pPr>
            <a:r>
              <a:rPr lang="id"/>
              <a:t>berupa sebuah kata polysemous (w) dalam dokumen</a:t>
            </a:r>
            <a:endParaRPr/>
          </a:p>
          <a:p>
            <a:pPr indent="-311150" lvl="0" marL="457200" rtl="0" algn="l">
              <a:spcBef>
                <a:spcPts val="0"/>
              </a:spcBef>
              <a:spcAft>
                <a:spcPts val="0"/>
              </a:spcAft>
              <a:buSzPts val="1300"/>
              <a:buAutoNum type="arabicPeriod"/>
            </a:pPr>
            <a:r>
              <a:rPr lang="id"/>
              <a:t>kelas klasifikasi (c)</a:t>
            </a:r>
            <a:endParaRPr/>
          </a:p>
          <a:p>
            <a:pPr indent="-311150" lvl="0" marL="457200" rtl="0" algn="l">
              <a:spcBef>
                <a:spcPts val="0"/>
              </a:spcBef>
              <a:spcAft>
                <a:spcPts val="0"/>
              </a:spcAft>
              <a:buSzPts val="1300"/>
              <a:buAutoNum type="arabicPeriod"/>
            </a:pPr>
            <a:r>
              <a:rPr lang="id"/>
              <a:t>data training (m) yang sudah diberi label dalam dokumen</a:t>
            </a:r>
            <a:endParaRPr/>
          </a:p>
        </p:txBody>
      </p:sp>
      <p:sp>
        <p:nvSpPr>
          <p:cNvPr id="207" name="Google Shape;207;p22"/>
          <p:cNvSpPr txBox="1"/>
          <p:nvPr>
            <p:ph idx="2" type="body"/>
          </p:nvPr>
        </p:nvSpPr>
        <p:spPr>
          <a:xfrm>
            <a:off x="4643600" y="1342975"/>
            <a:ext cx="3774300" cy="29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Output: </a:t>
            </a:r>
            <a:endParaRPr/>
          </a:p>
          <a:p>
            <a:pPr indent="-311150" lvl="0" marL="457200" rtl="0" algn="l">
              <a:spcBef>
                <a:spcPts val="1600"/>
              </a:spcBef>
              <a:spcAft>
                <a:spcPts val="0"/>
              </a:spcAft>
              <a:buSzPts val="1300"/>
              <a:buAutoNum type="arabicPeriod"/>
            </a:pPr>
            <a:r>
              <a:rPr lang="id"/>
              <a:t>kata polysemous (w) yang sudah ter-klasifikasi dengan kelasnya (c)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729450" y="606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WSD Supervised Learning </a:t>
            </a:r>
            <a:endParaRPr/>
          </a:p>
        </p:txBody>
      </p:sp>
      <p:sp>
        <p:nvSpPr>
          <p:cNvPr id="213" name="Google Shape;213;p23"/>
          <p:cNvSpPr txBox="1"/>
          <p:nvPr>
            <p:ph idx="1" type="body"/>
          </p:nvPr>
        </p:nvSpPr>
        <p:spPr>
          <a:xfrm>
            <a:off x="729450" y="1369800"/>
            <a:ext cx="7688700" cy="29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Metode dalam WSD Supervised Learning dapat pula menggunakan metode klasifikasi, seperti:</a:t>
            </a:r>
            <a:endParaRPr/>
          </a:p>
          <a:p>
            <a:pPr indent="-311150" lvl="0" marL="457200" rtl="0" algn="l">
              <a:spcBef>
                <a:spcPts val="1600"/>
              </a:spcBef>
              <a:spcAft>
                <a:spcPts val="0"/>
              </a:spcAft>
              <a:buSzPts val="1300"/>
              <a:buChar char="-"/>
            </a:pPr>
            <a:r>
              <a:rPr lang="id"/>
              <a:t>Naive bayes</a:t>
            </a:r>
            <a:endParaRPr/>
          </a:p>
          <a:p>
            <a:pPr indent="-311150" lvl="0" marL="457200" rtl="0" algn="l">
              <a:spcBef>
                <a:spcPts val="0"/>
              </a:spcBef>
              <a:spcAft>
                <a:spcPts val="0"/>
              </a:spcAft>
              <a:buSzPts val="1300"/>
              <a:buChar char="-"/>
            </a:pPr>
            <a:r>
              <a:rPr lang="id"/>
              <a:t>Logistic Regression</a:t>
            </a:r>
            <a:endParaRPr/>
          </a:p>
          <a:p>
            <a:pPr indent="-311150" lvl="0" marL="457200" rtl="0" algn="l">
              <a:spcBef>
                <a:spcPts val="0"/>
              </a:spcBef>
              <a:spcAft>
                <a:spcPts val="0"/>
              </a:spcAft>
              <a:buSzPts val="1300"/>
              <a:buChar char="-"/>
            </a:pPr>
            <a:r>
              <a:rPr lang="id"/>
              <a:t>Neural Network</a:t>
            </a:r>
            <a:endParaRPr/>
          </a:p>
          <a:p>
            <a:pPr indent="-311150" lvl="0" marL="457200" rtl="0" algn="l">
              <a:spcBef>
                <a:spcPts val="0"/>
              </a:spcBef>
              <a:spcAft>
                <a:spcPts val="0"/>
              </a:spcAft>
              <a:buSzPts val="1300"/>
              <a:buChar char="-"/>
            </a:pPr>
            <a:r>
              <a:rPr lang="id"/>
              <a:t>Support-vector Machine</a:t>
            </a:r>
            <a:endParaRPr/>
          </a:p>
          <a:p>
            <a:pPr indent="-311150" lvl="0" marL="457200" rtl="0" algn="l">
              <a:spcBef>
                <a:spcPts val="0"/>
              </a:spcBef>
              <a:spcAft>
                <a:spcPts val="0"/>
              </a:spcAft>
              <a:buSzPts val="1300"/>
              <a:buChar char="-"/>
            </a:pPr>
            <a:r>
              <a:rPr lang="id"/>
              <a:t>k-Nearest Neighbor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727650" y="67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Naive Bayes pada WSD</a:t>
            </a:r>
            <a:endParaRPr/>
          </a:p>
        </p:txBody>
      </p:sp>
      <p:pic>
        <p:nvPicPr>
          <p:cNvPr id="219" name="Google Shape;219;p24"/>
          <p:cNvPicPr preferRelativeResize="0"/>
          <p:nvPr/>
        </p:nvPicPr>
        <p:blipFill>
          <a:blip r:embed="rId3">
            <a:alphaModFix/>
          </a:blip>
          <a:stretch>
            <a:fillRect/>
          </a:stretch>
        </p:blipFill>
        <p:spPr>
          <a:xfrm>
            <a:off x="727650" y="1342613"/>
            <a:ext cx="4067175" cy="1200150"/>
          </a:xfrm>
          <a:prstGeom prst="rect">
            <a:avLst/>
          </a:prstGeom>
          <a:noFill/>
          <a:ln>
            <a:noFill/>
          </a:ln>
        </p:spPr>
      </p:pic>
      <p:sp>
        <p:nvSpPr>
          <p:cNvPr id="220" name="Google Shape;220;p24"/>
          <p:cNvSpPr txBox="1"/>
          <p:nvPr>
            <p:ph idx="1" type="body"/>
          </p:nvPr>
        </p:nvSpPr>
        <p:spPr>
          <a:xfrm>
            <a:off x="4944416" y="1473350"/>
            <a:ext cx="28329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100"/>
              <a:t>P </a:t>
            </a:r>
            <a:r>
              <a:rPr lang="id" sz="1100"/>
              <a:t>(c)</a:t>
            </a:r>
            <a:r>
              <a:rPr lang="id" sz="1100"/>
              <a:t>  : probabilitas suatu kelas</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id" sz="1100"/>
              <a:t>P(w|c) : probabilitas suatu kata (w) terhadap kelas c</a:t>
            </a:r>
            <a:endParaRPr sz="1100"/>
          </a:p>
        </p:txBody>
      </p:sp>
      <p:pic>
        <p:nvPicPr>
          <p:cNvPr id="221" name="Google Shape;221;p24"/>
          <p:cNvPicPr preferRelativeResize="0"/>
          <p:nvPr/>
        </p:nvPicPr>
        <p:blipFill>
          <a:blip r:embed="rId4">
            <a:alphaModFix/>
          </a:blip>
          <a:stretch>
            <a:fillRect/>
          </a:stretch>
        </p:blipFill>
        <p:spPr>
          <a:xfrm>
            <a:off x="7182325" y="1473350"/>
            <a:ext cx="781050" cy="495300"/>
          </a:xfrm>
          <a:prstGeom prst="rect">
            <a:avLst/>
          </a:prstGeom>
          <a:noFill/>
          <a:ln>
            <a:noFill/>
          </a:ln>
        </p:spPr>
      </p:pic>
      <p:pic>
        <p:nvPicPr>
          <p:cNvPr id="222" name="Google Shape;222;p24"/>
          <p:cNvPicPr preferRelativeResize="0"/>
          <p:nvPr/>
        </p:nvPicPr>
        <p:blipFill>
          <a:blip r:embed="rId5">
            <a:alphaModFix/>
          </a:blip>
          <a:stretch>
            <a:fillRect/>
          </a:stretch>
        </p:blipFill>
        <p:spPr>
          <a:xfrm>
            <a:off x="7182325" y="2010800"/>
            <a:ext cx="1781175" cy="514350"/>
          </a:xfrm>
          <a:prstGeom prst="rect">
            <a:avLst/>
          </a:prstGeom>
          <a:noFill/>
          <a:ln>
            <a:noFill/>
          </a:ln>
        </p:spPr>
      </p:pic>
      <p:pic>
        <p:nvPicPr>
          <p:cNvPr id="223" name="Google Shape;223;p24"/>
          <p:cNvPicPr preferRelativeResize="0"/>
          <p:nvPr/>
        </p:nvPicPr>
        <p:blipFill>
          <a:blip r:embed="rId6">
            <a:alphaModFix/>
          </a:blip>
          <a:stretch>
            <a:fillRect/>
          </a:stretch>
        </p:blipFill>
        <p:spPr>
          <a:xfrm>
            <a:off x="776200" y="3230700"/>
            <a:ext cx="1133475" cy="990600"/>
          </a:xfrm>
          <a:prstGeom prst="rect">
            <a:avLst/>
          </a:prstGeom>
          <a:noFill/>
          <a:ln>
            <a:noFill/>
          </a:ln>
        </p:spPr>
      </p:pic>
      <p:sp>
        <p:nvSpPr>
          <p:cNvPr id="224" name="Google Shape;224;p24"/>
          <p:cNvSpPr txBox="1"/>
          <p:nvPr>
            <p:ph idx="1" type="body"/>
          </p:nvPr>
        </p:nvSpPr>
        <p:spPr>
          <a:xfrm>
            <a:off x="727650" y="2803650"/>
            <a:ext cx="1711800" cy="77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100"/>
              <a:t>Probabilitas kelas f &amp; g :</a:t>
            </a:r>
            <a:endParaRPr sz="1100"/>
          </a:p>
        </p:txBody>
      </p:sp>
      <p:pic>
        <p:nvPicPr>
          <p:cNvPr id="225" name="Google Shape;225;p24"/>
          <p:cNvPicPr preferRelativeResize="0"/>
          <p:nvPr/>
        </p:nvPicPr>
        <p:blipFill rotWithShape="1">
          <a:blip r:embed="rId7">
            <a:alphaModFix/>
          </a:blip>
          <a:srcRect b="0" l="0" r="8617" t="0"/>
          <a:stretch/>
        </p:blipFill>
        <p:spPr>
          <a:xfrm>
            <a:off x="6064950" y="3179850"/>
            <a:ext cx="3072575" cy="1457325"/>
          </a:xfrm>
          <a:prstGeom prst="rect">
            <a:avLst/>
          </a:prstGeom>
          <a:noFill/>
          <a:ln>
            <a:noFill/>
          </a:ln>
        </p:spPr>
      </p:pic>
      <p:sp>
        <p:nvSpPr>
          <p:cNvPr id="226" name="Google Shape;226;p24"/>
          <p:cNvSpPr txBox="1"/>
          <p:nvPr>
            <p:ph idx="1" type="body"/>
          </p:nvPr>
        </p:nvSpPr>
        <p:spPr>
          <a:xfrm flipH="1">
            <a:off x="2587800" y="2803650"/>
            <a:ext cx="2544000" cy="42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100"/>
              <a:t>Probabilitas Kata terhadap Kelas :</a:t>
            </a:r>
            <a:endParaRPr sz="1100"/>
          </a:p>
        </p:txBody>
      </p:sp>
      <p:pic>
        <p:nvPicPr>
          <p:cNvPr id="227" name="Google Shape;227;p24"/>
          <p:cNvPicPr preferRelativeResize="0"/>
          <p:nvPr/>
        </p:nvPicPr>
        <p:blipFill>
          <a:blip r:embed="rId8">
            <a:alphaModFix/>
          </a:blip>
          <a:stretch>
            <a:fillRect/>
          </a:stretch>
        </p:blipFill>
        <p:spPr>
          <a:xfrm>
            <a:off x="2439450" y="3230700"/>
            <a:ext cx="3229351" cy="1770700"/>
          </a:xfrm>
          <a:prstGeom prst="rect">
            <a:avLst/>
          </a:prstGeom>
          <a:noFill/>
          <a:ln>
            <a:noFill/>
          </a:ln>
        </p:spPr>
      </p:pic>
      <p:pic>
        <p:nvPicPr>
          <p:cNvPr id="228" name="Google Shape;228;p24"/>
          <p:cNvPicPr preferRelativeResize="0"/>
          <p:nvPr/>
        </p:nvPicPr>
        <p:blipFill>
          <a:blip r:embed="rId9">
            <a:alphaModFix/>
          </a:blip>
          <a:stretch>
            <a:fillRect/>
          </a:stretch>
        </p:blipFill>
        <p:spPr>
          <a:xfrm>
            <a:off x="2514200" y="3179850"/>
            <a:ext cx="3474561" cy="1770700"/>
          </a:xfrm>
          <a:prstGeom prst="rect">
            <a:avLst/>
          </a:prstGeom>
          <a:noFill/>
          <a:ln>
            <a:noFill/>
          </a:ln>
        </p:spPr>
      </p:pic>
      <p:sp>
        <p:nvSpPr>
          <p:cNvPr id="229" name="Google Shape;229;p24"/>
          <p:cNvSpPr txBox="1"/>
          <p:nvPr>
            <p:ph idx="1" type="body"/>
          </p:nvPr>
        </p:nvSpPr>
        <p:spPr>
          <a:xfrm flipH="1">
            <a:off x="6300838" y="2857550"/>
            <a:ext cx="2544000" cy="42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100"/>
              <a:t>Probabilitas kelas f &amp;g terhadap dokumen testing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727650" y="676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WSD Semi-Supervised Learning</a:t>
            </a:r>
            <a:endParaRPr/>
          </a:p>
        </p:txBody>
      </p:sp>
      <p:sp>
        <p:nvSpPr>
          <p:cNvPr id="235" name="Google Shape;235;p25"/>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1</a:t>
            </a:r>
            <a:endParaRPr b="1" sz="800">
              <a:solidFill>
                <a:srgbClr val="FFFFFF"/>
              </a:solidFill>
            </a:endParaRPr>
          </a:p>
        </p:txBody>
      </p:sp>
      <p:sp>
        <p:nvSpPr>
          <p:cNvPr id="236" name="Google Shape;236;p25"/>
          <p:cNvSpPr/>
          <p:nvPr/>
        </p:nvSpPr>
        <p:spPr>
          <a:xfrm>
            <a:off x="1400790" y="3480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37" name="Google Shape;237;p25"/>
          <p:cNvSpPr txBox="1"/>
          <p:nvPr>
            <p:ph idx="1" type="body"/>
          </p:nvPr>
        </p:nvSpPr>
        <p:spPr>
          <a:xfrm>
            <a:off x="199376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Masalah: Ketika kata yang akan digunakan tidak memiliki data training yang banyak. Dan jika terpaku pada kamus maka memakan sumber daya yang besar.</a:t>
            </a:r>
            <a:endParaRPr sz="1100"/>
          </a:p>
        </p:txBody>
      </p:sp>
      <p:sp>
        <p:nvSpPr>
          <p:cNvPr id="238" name="Google Shape;238;p25"/>
          <p:cNvSpPr txBox="1"/>
          <p:nvPr>
            <p:ph idx="1" type="body"/>
          </p:nvPr>
        </p:nvSpPr>
        <p:spPr>
          <a:xfrm>
            <a:off x="1993762" y="34040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Solusi: Bootsraping</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727650" y="593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WSD Semi-Supervised Learning</a:t>
            </a:r>
            <a:endParaRPr/>
          </a:p>
        </p:txBody>
      </p:sp>
      <p:pic>
        <p:nvPicPr>
          <p:cNvPr descr="shutterstock_429987889_edited.jpg" id="244" name="Google Shape;244;p26"/>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245" name="Google Shape;245;p26"/>
          <p:cNvSpPr txBox="1"/>
          <p:nvPr>
            <p:ph idx="1" type="body"/>
          </p:nvPr>
        </p:nvSpPr>
        <p:spPr>
          <a:xfrm>
            <a:off x="1293450" y="15282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t>Bootstraping merupakan salah satu cara untuk mendapatkan kesimpulan hasil kata dengan tanpa bantuan kamus, dan sebagainya</a:t>
            </a:r>
            <a:endParaRPr sz="1100"/>
          </a:p>
          <a:p>
            <a:pPr indent="0" lvl="0" marL="0" rtl="0" algn="l">
              <a:spcBef>
                <a:spcPts val="16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